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52"/>
  </p:notesMasterIdLst>
  <p:handoutMasterIdLst>
    <p:handoutMasterId r:id="rId53"/>
  </p:handoutMasterIdLst>
  <p:sldIdLst>
    <p:sldId id="282" r:id="rId4"/>
    <p:sldId id="544" r:id="rId5"/>
    <p:sldId id="487" r:id="rId6"/>
    <p:sldId id="527" r:id="rId7"/>
    <p:sldId id="546" r:id="rId8"/>
    <p:sldId id="545" r:id="rId9"/>
    <p:sldId id="529" r:id="rId10"/>
    <p:sldId id="547" r:id="rId11"/>
    <p:sldId id="530" r:id="rId12"/>
    <p:sldId id="549" r:id="rId13"/>
    <p:sldId id="548" r:id="rId14"/>
    <p:sldId id="554" r:id="rId15"/>
    <p:sldId id="550" r:id="rId16"/>
    <p:sldId id="552" r:id="rId17"/>
    <p:sldId id="553" r:id="rId18"/>
    <p:sldId id="551" r:id="rId19"/>
    <p:sldId id="533" r:id="rId20"/>
    <p:sldId id="555" r:id="rId21"/>
    <p:sldId id="556" r:id="rId22"/>
    <p:sldId id="557" r:id="rId23"/>
    <p:sldId id="558" r:id="rId24"/>
    <p:sldId id="537" r:id="rId25"/>
    <p:sldId id="559" r:id="rId26"/>
    <p:sldId id="491" r:id="rId27"/>
    <p:sldId id="561" r:id="rId28"/>
    <p:sldId id="562" r:id="rId29"/>
    <p:sldId id="560" r:id="rId30"/>
    <p:sldId id="566" r:id="rId31"/>
    <p:sldId id="567" r:id="rId32"/>
    <p:sldId id="563" r:id="rId33"/>
    <p:sldId id="564" r:id="rId34"/>
    <p:sldId id="568" r:id="rId35"/>
    <p:sldId id="569" r:id="rId36"/>
    <p:sldId id="570" r:id="rId37"/>
    <p:sldId id="571" r:id="rId38"/>
    <p:sldId id="565" r:id="rId39"/>
    <p:sldId id="572" r:id="rId40"/>
    <p:sldId id="539" r:id="rId41"/>
    <p:sldId id="573" r:id="rId42"/>
    <p:sldId id="574" r:id="rId43"/>
    <p:sldId id="575" r:id="rId44"/>
    <p:sldId id="576" r:id="rId45"/>
    <p:sldId id="495" r:id="rId46"/>
    <p:sldId id="577" r:id="rId47"/>
    <p:sldId id="579" r:id="rId48"/>
    <p:sldId id="580" r:id="rId49"/>
    <p:sldId id="578" r:id="rId50"/>
    <p:sldId id="296" r:id="rId5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91" d="100"/>
          <a:sy n="91" d="100"/>
        </p:scale>
        <p:origin x="-486" y="-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8DD750-E9C8-498E-B02F-A465CB2BB798}" type="datetime1">
              <a:rPr lang="ru-RU" smtClean="0"/>
              <a:pPr rtl="0"/>
              <a:t>24.10.2025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pPr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7C6E7-B645-4B70-AC63-7A575D94CEB1}" type="datetime1">
              <a:rPr lang="ru-RU" smtClean="0"/>
              <a:pPr/>
              <a:t>24.10.2025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pPr rtl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3830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99446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pPr rtl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99446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pPr rtl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99446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pPr rtl="0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85592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xmlns="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xmlns="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xmlns="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Спасибо за внимание!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Номер телефона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xmlns="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Электронная почта или контакт в социальной сети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xmlns="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xmlns="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xmlns="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xmlns="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xmlns="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xmlns="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5">
            <a:extLst>
              <a:ext uri="{FF2B5EF4-FFF2-40B4-BE49-F238E27FC236}">
                <a16:creationId xmlns:a16="http://schemas.microsoft.com/office/drawing/2014/main" xmlns="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1" name="Полилиния 5">
            <a:extLst>
              <a:ext uri="{FF2B5EF4-FFF2-40B4-BE49-F238E27FC236}">
                <a16:creationId xmlns:a16="http://schemas.microsoft.com/office/drawing/2014/main" xmlns="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3" name="Полилиния 5">
            <a:extLst>
              <a:ext uri="{FF2B5EF4-FFF2-40B4-BE49-F238E27FC236}">
                <a16:creationId xmlns:a16="http://schemas.microsoft.com/office/drawing/2014/main" xmlns="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4" name="Полилиния 5">
            <a:extLst>
              <a:ext uri="{FF2B5EF4-FFF2-40B4-BE49-F238E27FC236}">
                <a16:creationId xmlns:a16="http://schemas.microsoft.com/office/drawing/2014/main" xmlns="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5" name="Полилиния 5">
            <a:extLst>
              <a:ext uri="{FF2B5EF4-FFF2-40B4-BE49-F238E27FC236}">
                <a16:creationId xmlns:a16="http://schemas.microsoft.com/office/drawing/2014/main" xmlns="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ru-RU" noProof="0" dirty="0"/>
              <a:t>Введите подпись</a:t>
            </a:r>
          </a:p>
        </p:txBody>
      </p:sp>
    </p:spTree>
    <p:extLst>
      <p:ext uri="{BB962C8B-B14F-4D97-AF65-F5344CB8AC3E}">
        <p14:creationId xmlns:p14="http://schemas.microsoft.com/office/powerpoint/2010/main" xmlns="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рямоугольник: Скругленные углы 24">
            <a:extLst>
              <a:ext uri="{FF2B5EF4-FFF2-40B4-BE49-F238E27FC236}">
                <a16:creationId xmlns:a16="http://schemas.microsoft.com/office/drawing/2014/main" xmlns="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 rtl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11.svg"/><Relationship Id="rId4" Type="http://schemas.openxmlformats.org/officeDocument/2006/relationships/image" Target="../media/image31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слайда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Надпись 24" descr="Акцент слайда для поля заголовка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2261062"/>
            <a:ext cx="4459766" cy="3368209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>
              <a:lnSpc>
                <a:spcPts val="4800"/>
              </a:lnSpc>
            </a:pPr>
            <a:r>
              <a:rPr lang="ru-RU" sz="3600" dirty="0" smtClean="0"/>
              <a:t>Оптимизация в глубинном обучении </a:t>
            </a:r>
            <a:br>
              <a:rPr lang="ru-RU" sz="3600" dirty="0" smtClean="0"/>
            </a:br>
            <a:r>
              <a:rPr lang="ru-RU" sz="3600" dirty="0" smtClean="0"/>
              <a:t>часть 3</a:t>
            </a:r>
            <a:endParaRPr lang="ru-RU" sz="36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 rtlCol="0"/>
          <a:lstStyle/>
          <a:p>
            <a:r>
              <a:rPr lang="ru-RU" dirty="0"/>
              <a:t>Методы обработки и распознавания изображений</a:t>
            </a:r>
          </a:p>
        </p:txBody>
      </p:sp>
      <p:sp>
        <p:nvSpPr>
          <p:cNvPr id="20" name="Равнобедренный треугольник 19" descr="Тень на слайде для поля заголовка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11328000" cy="808221"/>
          </a:xfrm>
        </p:spPr>
        <p:txBody>
          <a:bodyPr/>
          <a:lstStyle/>
          <a:p>
            <a:r>
              <a:rPr lang="en-US" dirty="0" smtClean="0"/>
              <a:t>Internal covariate shift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2400" dirty="0" smtClean="0"/>
              <a:t>Допустим веса первого слоя сильно поменялись после градиентного шага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10</a:t>
            </a:fld>
            <a:endParaRPr lang="ru-RU" noProof="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88363" y="1446705"/>
            <a:ext cx="896302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Преодоление </a:t>
            </a:r>
            <a:r>
              <a:rPr lang="en-US" dirty="0" smtClean="0"/>
              <a:t>internal covariate shift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Чтобы решить проблему </a:t>
            </a:r>
            <a:r>
              <a:rPr lang="ru-RU" sz="2800" dirty="0" err="1" smtClean="0"/>
              <a:t>internal</a:t>
            </a:r>
            <a:r>
              <a:rPr lang="ru-RU" sz="2800" dirty="0" smtClean="0"/>
              <a:t> </a:t>
            </a:r>
            <a:r>
              <a:rPr lang="ru-RU" sz="2800" dirty="0" err="1" smtClean="0"/>
              <a:t>covariate</a:t>
            </a:r>
            <a:r>
              <a:rPr lang="ru-RU" sz="2800" dirty="0" smtClean="0"/>
              <a:t> </a:t>
            </a:r>
            <a:r>
              <a:rPr lang="ru-RU" sz="2800" dirty="0" err="1" smtClean="0"/>
              <a:t>shift</a:t>
            </a:r>
            <a:r>
              <a:rPr lang="ru-RU" sz="2800" dirty="0" smtClean="0"/>
              <a:t>, вводят специальные преобразования для каждого слоя — нормализации, которые фиксируют распределение выходов слоя (поддерживают их близкими к средним значениям и нормальной дисперсии). Это делает обучение более устойчивым, ускоряет сходимость модели.</a:t>
            </a:r>
          </a:p>
          <a:p>
            <a:pPr>
              <a:buNone/>
            </a:pPr>
            <a:r>
              <a:rPr lang="ru-RU" sz="2800" dirty="0" smtClean="0"/>
              <a:t>Практический пример: при обучении крупных сетей, таких как </a:t>
            </a:r>
            <a:r>
              <a:rPr lang="ru-RU" sz="2800" dirty="0" err="1" smtClean="0"/>
              <a:t>ResNet</a:t>
            </a:r>
            <a:r>
              <a:rPr lang="ru-RU" sz="2800" dirty="0" smtClean="0"/>
              <a:t> или </a:t>
            </a:r>
            <a:r>
              <a:rPr lang="ru-RU" sz="2800" dirty="0" err="1" smtClean="0"/>
              <a:t>EfficientNet</a:t>
            </a:r>
            <a:r>
              <a:rPr lang="ru-RU" sz="2800" dirty="0" smtClean="0"/>
              <a:t>, без нормализации градиенты часто «взрываются», и обучение «падает». С использованием </a:t>
            </a:r>
            <a:r>
              <a:rPr lang="ru-RU" sz="2800" dirty="0" err="1" smtClean="0"/>
              <a:t>BatchNorm</a:t>
            </a:r>
            <a:r>
              <a:rPr lang="ru-RU" sz="2800" dirty="0" smtClean="0"/>
              <a:t> таких проблем становится значительно меньше.</a:t>
            </a:r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err="1" smtClean="0"/>
              <a:t>BatchNorm</a:t>
            </a:r>
            <a:r>
              <a:rPr lang="ru-RU" sz="2800" dirty="0" smtClean="0"/>
              <a:t>— популярная техника нормализации. Для каждого </a:t>
            </a:r>
            <a:r>
              <a:rPr lang="ru-RU" sz="2800" dirty="0" err="1" smtClean="0"/>
              <a:t>мини-батча</a:t>
            </a:r>
            <a:r>
              <a:rPr lang="ru-RU" sz="2800" dirty="0" smtClean="0"/>
              <a:t> (небольшой группы обучающих примеров) считается среднее значение и стандартное отклонение выходов слоя. Результат нормируется:</a:t>
            </a: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и затем масштабируется с помощью обучаемых параметров </a:t>
            </a:r>
            <a:r>
              <a:rPr lang="ru-RU" sz="2800" dirty="0" err="1" smtClean="0"/>
              <a:t>γ</a:t>
            </a:r>
            <a:r>
              <a:rPr lang="ru-RU" sz="2800" dirty="0" smtClean="0"/>
              <a:t>,</a:t>
            </a:r>
            <a:r>
              <a:rPr lang="ru-RU" sz="2800" dirty="0" err="1" smtClean="0"/>
              <a:t>β</a:t>
            </a:r>
            <a:r>
              <a:rPr lang="ru-RU" sz="2800" dirty="0" smtClean="0"/>
              <a:t>. </a:t>
            </a:r>
            <a:r>
              <a:rPr lang="ru-RU" sz="2800" dirty="0" err="1" smtClean="0"/>
              <a:t>BatchNorm</a:t>
            </a:r>
            <a:r>
              <a:rPr lang="ru-RU" sz="2800" dirty="0" smtClean="0"/>
              <a:t> ускоряет обучение и делает его более стабильным.</a:t>
            </a:r>
          </a:p>
          <a:p>
            <a:pPr>
              <a:buNone/>
            </a:pPr>
            <a:r>
              <a:rPr lang="ru-RU" sz="2800" dirty="0" smtClean="0"/>
              <a:t>Пример: в стандартных </a:t>
            </a:r>
            <a:r>
              <a:rPr lang="ru-RU" sz="2800" dirty="0" err="1" smtClean="0"/>
              <a:t>сверточных</a:t>
            </a:r>
            <a:r>
              <a:rPr lang="ru-RU" sz="2800" dirty="0" smtClean="0"/>
              <a:t> сетях </a:t>
            </a:r>
            <a:r>
              <a:rPr lang="ru-RU" sz="2800" dirty="0" err="1" smtClean="0"/>
              <a:t>BatchNorm</a:t>
            </a:r>
            <a:r>
              <a:rPr lang="ru-RU" sz="2800" dirty="0" smtClean="0"/>
              <a:t> часто добавляют после </a:t>
            </a:r>
            <a:r>
              <a:rPr lang="ru-RU" sz="2800" dirty="0" err="1" smtClean="0"/>
              <a:t>сверточного</a:t>
            </a:r>
            <a:r>
              <a:rPr lang="ru-RU" sz="2800" dirty="0" smtClean="0"/>
              <a:t> слоя и перед активацией (например, </a:t>
            </a:r>
            <a:r>
              <a:rPr lang="ru-RU" sz="2800" dirty="0" err="1" smtClean="0"/>
              <a:t>ReLU</a:t>
            </a:r>
            <a:r>
              <a:rPr lang="ru-RU" sz="2800" dirty="0" smtClean="0"/>
              <a:t>).</a:t>
            </a:r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12</a:t>
            </a:fld>
            <a:endParaRPr lang="ru-RU" noProof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0332" y="2298809"/>
            <a:ext cx="2095172" cy="109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smtClean="0"/>
              <a:t>Реализуется как отдельный слой</a:t>
            </a:r>
          </a:p>
          <a:p>
            <a:pPr marL="514350" indent="-514350">
              <a:buNone/>
            </a:pPr>
            <a:r>
              <a:rPr lang="ru-RU" sz="2800" dirty="0" smtClean="0"/>
              <a:t>Вычисляется для текущего </a:t>
            </a:r>
            <a:r>
              <a:rPr lang="ru-RU" sz="2800" dirty="0" err="1" smtClean="0"/>
              <a:t>батча</a:t>
            </a: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>Оценим среднее и дисперсию каждой компоненты входного вектора: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13</a:t>
            </a:fld>
            <a:endParaRPr lang="ru-RU" noProof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0436" y="2725346"/>
            <a:ext cx="8491537" cy="362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smtClean="0"/>
              <a:t>Отмасштабируем все выходы: </a:t>
            </a:r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>Зададим нужные нам среднее и дисперсию: </a:t>
            </a:r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14</a:t>
            </a:fld>
            <a:endParaRPr lang="ru-RU" noProof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t="1228"/>
          <a:stretch>
            <a:fillRect/>
          </a:stretch>
        </p:blipFill>
        <p:spPr bwMode="auto">
          <a:xfrm>
            <a:off x="4460328" y="1502979"/>
            <a:ext cx="3124200" cy="1176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6530" y="3557095"/>
            <a:ext cx="56769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pPr marL="514350" indent="-514350">
              <a:buNone/>
            </a:pPr>
            <a:r>
              <a:rPr lang="en-US" sz="2800" dirty="0" smtClean="0"/>
              <a:t>n - </a:t>
            </a:r>
            <a:r>
              <a:rPr lang="ru-RU" sz="2800" dirty="0" smtClean="0"/>
              <a:t>размер </a:t>
            </a:r>
            <a:r>
              <a:rPr lang="ru-RU" sz="2800" dirty="0" err="1" smtClean="0"/>
              <a:t>батча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pPr marL="514350" indent="-514350">
              <a:buNone/>
            </a:pPr>
            <a:r>
              <a:rPr lang="en-US" sz="2800" dirty="0" smtClean="0"/>
              <a:t>d - </a:t>
            </a:r>
            <a:r>
              <a:rPr lang="ru-RU" sz="2800" dirty="0" smtClean="0"/>
              <a:t>размерность входного вектора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15</a:t>
            </a:fld>
            <a:endParaRPr lang="ru-RU" noProof="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6313" y="969251"/>
            <a:ext cx="69532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smtClean="0"/>
              <a:t>После </a:t>
            </a:r>
            <a:r>
              <a:rPr lang="ru-RU" sz="2800" dirty="0" err="1" smtClean="0"/>
              <a:t>BatchNorm</a:t>
            </a:r>
            <a:r>
              <a:rPr lang="ru-RU" sz="2800" dirty="0" smtClean="0"/>
              <a:t> среднее и дисперсия каждого </a:t>
            </a:r>
            <a:r>
              <a:rPr lang="ru-RU" sz="2800" dirty="0" smtClean="0"/>
              <a:t>выхода зависят </a:t>
            </a:r>
            <a:r>
              <a:rPr lang="ru-RU" sz="2800" dirty="0" smtClean="0"/>
              <a:t>только от параметров нормализации, но не от </a:t>
            </a:r>
            <a:r>
              <a:rPr lang="ru-RU" sz="2800" dirty="0" smtClean="0"/>
              <a:t>параметров прошлых </a:t>
            </a:r>
            <a:r>
              <a:rPr lang="ru-RU" sz="2800" dirty="0" smtClean="0"/>
              <a:t>слоёв! </a:t>
            </a: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>Во время применения нейронной </a:t>
            </a:r>
            <a:r>
              <a:rPr lang="ru-RU" sz="2800" dirty="0" smtClean="0"/>
              <a:t>сети:</a:t>
            </a:r>
          </a:p>
          <a:p>
            <a:pPr marL="514350" indent="-514350">
              <a:buNone/>
            </a:pPr>
            <a:r>
              <a:rPr lang="ru-RU" sz="2800" dirty="0" smtClean="0"/>
              <a:t>Те </a:t>
            </a:r>
            <a:r>
              <a:rPr lang="ru-RU" sz="2800" dirty="0" smtClean="0"/>
              <a:t>же самые формулы, но вместо </a:t>
            </a:r>
            <a:r>
              <a:rPr lang="ru-RU" sz="2800" dirty="0" smtClean="0">
                <a:sym typeface="Symbol"/>
              </a:rPr>
              <a:t></a:t>
            </a:r>
            <a:r>
              <a:rPr lang="ru-RU" sz="2800" baseline="-25000" dirty="0" smtClean="0">
                <a:sym typeface="Symbol"/>
              </a:rPr>
              <a:t>В</a:t>
            </a:r>
            <a:r>
              <a:rPr lang="ru-RU" sz="2800" dirty="0" smtClean="0">
                <a:sym typeface="Symbol"/>
              </a:rPr>
              <a:t> и </a:t>
            </a:r>
            <a:r>
              <a:rPr lang="ru-RU" sz="2800" baseline="-25000" dirty="0" smtClean="0">
                <a:sym typeface="Symbol"/>
              </a:rPr>
              <a:t>В</a:t>
            </a:r>
            <a:r>
              <a:rPr lang="ru-RU" sz="2800" baseline="30000" dirty="0" smtClean="0">
                <a:sym typeface="Symbol"/>
              </a:rPr>
              <a:t>2 </a:t>
            </a:r>
            <a:r>
              <a:rPr lang="ru-RU" sz="2800" dirty="0" smtClean="0"/>
              <a:t>используем их </a:t>
            </a:r>
            <a:r>
              <a:rPr lang="ru-RU" sz="2800" dirty="0" smtClean="0"/>
              <a:t>средние значения </a:t>
            </a:r>
            <a:r>
              <a:rPr lang="ru-RU" sz="2800" dirty="0" smtClean="0"/>
              <a:t>по всем </a:t>
            </a:r>
            <a:r>
              <a:rPr lang="ru-RU" sz="2800" dirty="0" err="1" smtClean="0"/>
              <a:t>батчам</a:t>
            </a:r>
            <a:r>
              <a:rPr lang="ru-RU" sz="2800" dirty="0" smtClean="0"/>
              <a:t> </a:t>
            </a: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>Не факт, что действительно устраняет </a:t>
            </a:r>
            <a:r>
              <a:rPr lang="ru-RU" sz="2800" dirty="0" err="1" smtClean="0"/>
              <a:t>covariance</a:t>
            </a:r>
            <a:r>
              <a:rPr lang="ru-RU" sz="2800" dirty="0" smtClean="0"/>
              <a:t> </a:t>
            </a:r>
            <a:r>
              <a:rPr lang="ru-RU" sz="2800" dirty="0" err="1" smtClean="0"/>
              <a:t>shift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При обучении </a:t>
            </a:r>
            <a:r>
              <a:rPr lang="ru-RU" sz="2800" dirty="0" err="1" smtClean="0"/>
              <a:t>BatchNorm</a:t>
            </a:r>
            <a:r>
              <a:rPr lang="ru-RU" sz="2800" dirty="0" smtClean="0"/>
              <a:t> работает на текущем </a:t>
            </a:r>
            <a:r>
              <a:rPr lang="ru-RU" sz="2800" dirty="0" err="1" smtClean="0"/>
              <a:t>батче</a:t>
            </a:r>
            <a:r>
              <a:rPr lang="ru-RU" sz="2800" dirty="0" smtClean="0"/>
              <a:t>, а при применении (</a:t>
            </a:r>
            <a:r>
              <a:rPr lang="ru-RU" sz="2800" dirty="0" err="1" smtClean="0"/>
              <a:t>inference</a:t>
            </a:r>
            <a:r>
              <a:rPr lang="ru-RU" sz="2800" dirty="0" smtClean="0"/>
              <a:t>) используются накопленные статистики по всем </a:t>
            </a:r>
            <a:r>
              <a:rPr lang="ru-RU" sz="2800" dirty="0" err="1" smtClean="0"/>
              <a:t>батчам</a:t>
            </a:r>
            <a:r>
              <a:rPr lang="ru-RU" sz="2800" dirty="0" smtClean="0"/>
              <a:t>. Обычно слой </a:t>
            </a:r>
            <a:r>
              <a:rPr lang="ru-RU" sz="2800" dirty="0" err="1" smtClean="0"/>
              <a:t>BatchNorm</a:t>
            </a:r>
            <a:r>
              <a:rPr lang="ru-RU" sz="2800" dirty="0" smtClean="0"/>
              <a:t> размещается сразу после </a:t>
            </a:r>
            <a:r>
              <a:rPr lang="ru-RU" sz="2800" dirty="0" err="1" smtClean="0"/>
              <a:t>сверточного</a:t>
            </a:r>
            <a:r>
              <a:rPr lang="ru-RU" sz="2800" dirty="0" smtClean="0"/>
              <a:t> или </a:t>
            </a:r>
            <a:r>
              <a:rPr lang="ru-RU" sz="2800" dirty="0" err="1" smtClean="0"/>
              <a:t>полносвязного</a:t>
            </a:r>
            <a:r>
              <a:rPr lang="ru-RU" sz="2800" dirty="0" smtClean="0"/>
              <a:t> слоя и до нелинейности.</a:t>
            </a:r>
          </a:p>
          <a:p>
            <a:pPr>
              <a:buNone/>
            </a:pPr>
            <a:r>
              <a:rPr lang="ru-RU" sz="2800" dirty="0" smtClean="0"/>
              <a:t>Практический пример: на практике использование </a:t>
            </a:r>
            <a:r>
              <a:rPr lang="ru-RU" sz="2800" dirty="0" err="1" smtClean="0"/>
              <a:t>BatchNorm</a:t>
            </a:r>
            <a:r>
              <a:rPr lang="ru-RU" sz="2800" dirty="0" smtClean="0"/>
              <a:t> позволяет ставить более высокий </a:t>
            </a:r>
            <a:r>
              <a:rPr lang="ru-RU" sz="2800" dirty="0" err="1" smtClean="0"/>
              <a:t>learning</a:t>
            </a:r>
            <a:r>
              <a:rPr lang="ru-RU" sz="2800" dirty="0" smtClean="0"/>
              <a:t> </a:t>
            </a:r>
            <a:r>
              <a:rPr lang="ru-RU" sz="2800" dirty="0" err="1" smtClean="0"/>
              <a:t>rate</a:t>
            </a:r>
            <a:r>
              <a:rPr lang="ru-RU" sz="2800" dirty="0" smtClean="0"/>
              <a:t> (например, увеличить с 0.01 до 0.1), ускорять сходимость и получать более качественные предсказания.</a:t>
            </a:r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Исследования (например, в MIT, 2018) показали, что </a:t>
            </a:r>
            <a:r>
              <a:rPr lang="ru-RU" sz="2800" dirty="0" err="1" smtClean="0"/>
              <a:t>BatchNorm</a:t>
            </a:r>
            <a:r>
              <a:rPr lang="ru-RU" sz="2800" dirty="0" smtClean="0"/>
              <a:t> «разглаживает» ландшафт ошибки нейронной сети, что помогает градиентному спуску быстрее и надежнее искать минимум ошибки. Это позволяет не бояться шумных данных и делает обучение менее чувствительным к случайным флуктуациям в градиентах.</a:t>
            </a:r>
          </a:p>
          <a:p>
            <a:pPr>
              <a:buNone/>
            </a:pPr>
            <a:r>
              <a:rPr lang="ru-RU" sz="2800" dirty="0" smtClean="0"/>
              <a:t>Практический пример: если ваша сеть обучается с перебоями (</a:t>
            </a:r>
            <a:r>
              <a:rPr lang="ru-RU" sz="2800" dirty="0" err="1" smtClean="0"/>
              <a:t>loss</a:t>
            </a:r>
            <a:r>
              <a:rPr lang="ru-RU" sz="2800" dirty="0" smtClean="0"/>
              <a:t> скачет), попробуйте добавить </a:t>
            </a:r>
            <a:r>
              <a:rPr lang="ru-RU" sz="2800" dirty="0" err="1" smtClean="0"/>
              <a:t>BatchNorm</a:t>
            </a:r>
            <a:r>
              <a:rPr lang="ru-RU" sz="2800" dirty="0" smtClean="0"/>
              <a:t> между слоями — часто это помогает стабилизировать процесс.</a:t>
            </a:r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smtClean="0"/>
              <a:t>Добавим шум после нормализации — хуже не становится!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19</a:t>
            </a:fld>
            <a:endParaRPr lang="ru-RU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8430" y="1534839"/>
            <a:ext cx="903922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слайда-разделителя">
            <a:extLst>
              <a:ext uri="{FF2B5EF4-FFF2-40B4-BE49-F238E27FC236}">
                <a16:creationId xmlns:a16="http://schemas.microsoft.com/office/drawing/2014/main" xmlns="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Надпись 23" descr="Контрастный элемент для поля заголовка">
            <a:extLst>
              <a:ext uri="{FF2B5EF4-FFF2-40B4-BE49-F238E27FC236}">
                <a16:creationId xmlns:a16="http://schemas.microsoft.com/office/drawing/2014/main" xmlns="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8" name="Равнобедренный треугольник 17" descr="Тень для поля заголовка">
            <a:extLst>
              <a:ext uri="{FF2B5EF4-FFF2-40B4-BE49-F238E27FC236}">
                <a16:creationId xmlns:a16="http://schemas.microsoft.com/office/drawing/2014/main" xmlns="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r>
              <a:rPr lang="ru-RU" sz="5000" dirty="0" smtClean="0"/>
              <a:t>Нормализации</a:t>
            </a:r>
            <a:endParaRPr lang="ru-RU" sz="50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5" name="Полилиния 5" descr="Контрастный блок">
            <a:extLst>
              <a:ext uri="{FF2B5EF4-FFF2-40B4-BE49-F238E27FC236}">
                <a16:creationId xmlns:a16="http://schemas.microsoft.com/office/drawing/2014/main" xmlns="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16" name="Полилиния 5" descr="Пустой контрастный блок">
            <a:extLst>
              <a:ext uri="{FF2B5EF4-FFF2-40B4-BE49-F238E27FC236}">
                <a16:creationId xmlns:a16="http://schemas.microsoft.com/office/drawing/2014/main" xmlns="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smtClean="0"/>
              <a:t>Как связаны градиенты на соседних итерациях?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20</a:t>
            </a:fld>
            <a:endParaRPr lang="ru-RU" noProof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507" y="1638957"/>
            <a:ext cx="105918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smtClean="0"/>
              <a:t>Функционал ошибки становится более «гладким»!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21</a:t>
            </a:fld>
            <a:endParaRPr lang="ru-RU" noProof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634" y="1904230"/>
            <a:ext cx="11645463" cy="33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Normalization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err="1" smtClean="0"/>
              <a:t>Layer</a:t>
            </a:r>
            <a:r>
              <a:rPr lang="ru-RU" sz="2800" dirty="0" smtClean="0"/>
              <a:t> </a:t>
            </a:r>
            <a:r>
              <a:rPr lang="ru-RU" sz="2800" dirty="0" err="1" smtClean="0"/>
              <a:t>Normalization</a:t>
            </a:r>
            <a:r>
              <a:rPr lang="ru-RU" sz="2800" dirty="0" smtClean="0"/>
              <a:t> — альтернатива </a:t>
            </a:r>
            <a:r>
              <a:rPr lang="ru-RU" sz="2800" dirty="0" err="1" smtClean="0"/>
              <a:t>BatchNorm</a:t>
            </a:r>
            <a:r>
              <a:rPr lang="ru-RU" sz="2800" dirty="0" smtClean="0"/>
              <a:t>. Здесь нормализация проводится по всем признакам внутри одного объекта (а не по </a:t>
            </a:r>
            <a:r>
              <a:rPr lang="ru-RU" sz="2800" dirty="0" err="1" smtClean="0"/>
              <a:t>батчу</a:t>
            </a:r>
            <a:r>
              <a:rPr lang="ru-RU" sz="2800" dirty="0" smtClean="0"/>
              <a:t>).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>
              <a:buNone/>
            </a:pPr>
            <a:r>
              <a:rPr lang="ru-RU" sz="2800" dirty="0" smtClean="0"/>
              <a:t>LN часто применяют в рекуррентных сетях (LSTM, GRU) и </a:t>
            </a:r>
            <a:r>
              <a:rPr lang="ru-RU" sz="2800" dirty="0" err="1" smtClean="0"/>
              <a:t>трансформерах</a:t>
            </a:r>
            <a:r>
              <a:rPr lang="ru-RU" sz="2800" dirty="0" smtClean="0"/>
              <a:t>, которые работают с переменным размером </a:t>
            </a:r>
            <a:r>
              <a:rPr lang="ru-RU" sz="2800" dirty="0" err="1" smtClean="0"/>
              <a:t>батча</a:t>
            </a:r>
            <a:r>
              <a:rPr lang="ru-RU" sz="2800" dirty="0" smtClean="0"/>
              <a:t>, или даже с </a:t>
            </a:r>
            <a:r>
              <a:rPr lang="ru-RU" sz="2800" dirty="0" err="1" smtClean="0"/>
              <a:t>батчем</a:t>
            </a:r>
            <a:r>
              <a:rPr lang="ru-RU" sz="2800" dirty="0" smtClean="0"/>
              <a:t> из одного объекта.</a:t>
            </a:r>
          </a:p>
          <a:p>
            <a:pPr>
              <a:buNone/>
            </a:pPr>
            <a:r>
              <a:rPr lang="ru-RU" sz="2800" dirty="0" smtClean="0"/>
              <a:t>Практический пример: при построении языковых моделей (например, GPT) почти всегда используют </a:t>
            </a:r>
            <a:r>
              <a:rPr lang="ru-RU" sz="2800" dirty="0" err="1" smtClean="0"/>
              <a:t>LayerNorm</a:t>
            </a:r>
            <a:r>
              <a:rPr lang="ru-RU" sz="2800" dirty="0" smtClean="0"/>
              <a:t> вместо </a:t>
            </a:r>
            <a:r>
              <a:rPr lang="ru-RU" sz="2800" dirty="0" err="1" smtClean="0"/>
              <a:t>BatchNorm</a:t>
            </a:r>
            <a:r>
              <a:rPr lang="ru-RU" sz="2800" dirty="0" smtClean="0"/>
              <a:t>.</a:t>
            </a:r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22</a:t>
            </a:fld>
            <a:endParaRPr lang="ru-RU" noProof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349" y="1961493"/>
            <a:ext cx="2490624" cy="11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Normalization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 marL="514350" indent="-514350">
              <a:buNone/>
            </a:pPr>
            <a:r>
              <a:rPr lang="en-US" sz="2800" dirty="0" smtClean="0"/>
              <a:t>n - </a:t>
            </a:r>
            <a:r>
              <a:rPr lang="ru-RU" sz="2800" dirty="0" smtClean="0"/>
              <a:t>размер </a:t>
            </a:r>
            <a:r>
              <a:rPr lang="ru-RU" sz="2800" dirty="0" err="1" smtClean="0"/>
              <a:t>батча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pPr marL="514350" indent="-514350">
              <a:buNone/>
            </a:pPr>
            <a:r>
              <a:rPr lang="en-US" sz="2800" dirty="0" smtClean="0"/>
              <a:t>d - </a:t>
            </a:r>
            <a:r>
              <a:rPr lang="ru-RU" sz="2800" dirty="0" smtClean="0"/>
              <a:t>размерность входного вектора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23</a:t>
            </a:fld>
            <a:endParaRPr lang="ru-RU" noProof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9073" y="1226097"/>
            <a:ext cx="73914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Layer Normalization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 algn="just">
              <a:buNone/>
            </a:pPr>
            <a:r>
              <a:rPr lang="ru-RU" sz="2800" dirty="0" smtClean="0"/>
              <a:t>Нормализуем распределение «признаков» одного </a:t>
            </a:r>
            <a:r>
              <a:rPr lang="ru-RU" sz="2800" dirty="0" smtClean="0"/>
              <a:t>объекта</a:t>
            </a:r>
          </a:p>
          <a:p>
            <a:pPr marL="0" indent="0" algn="just">
              <a:buNone/>
            </a:pPr>
            <a:r>
              <a:rPr lang="ru-RU" sz="2800" dirty="0" smtClean="0"/>
              <a:t>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24</a:t>
            </a:fld>
            <a:endParaRPr lang="ru-RU" noProof="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2064" y="1809915"/>
            <a:ext cx="90868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Layer Normalization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 algn="just">
              <a:buNone/>
            </a:pPr>
            <a:r>
              <a:rPr lang="ru-RU" sz="2800" dirty="0" smtClean="0"/>
              <a:t>Отмасштабируем все выходы: </a:t>
            </a:r>
            <a:endParaRPr lang="ru-RU" sz="2800" dirty="0" smtClean="0"/>
          </a:p>
          <a:p>
            <a:pPr marL="0" indent="0" algn="just">
              <a:buNone/>
            </a:pPr>
            <a:endParaRPr lang="ru-RU" sz="2800" dirty="0" smtClean="0"/>
          </a:p>
          <a:p>
            <a:pPr marL="0" indent="0" algn="just">
              <a:buNone/>
            </a:pPr>
            <a:endParaRPr lang="ru-RU" sz="2800" dirty="0" smtClean="0"/>
          </a:p>
          <a:p>
            <a:pPr marL="0" indent="0" algn="just">
              <a:buNone/>
            </a:pPr>
            <a:endParaRPr lang="ru-RU" sz="2800" dirty="0" smtClean="0"/>
          </a:p>
          <a:p>
            <a:pPr marL="0" indent="0" algn="just">
              <a:buNone/>
            </a:pPr>
            <a:endParaRPr lang="ru-RU" sz="2800" dirty="0" smtClean="0"/>
          </a:p>
          <a:p>
            <a:pPr marL="0" indent="0" algn="just">
              <a:buNone/>
            </a:pPr>
            <a:r>
              <a:rPr lang="ru-RU" sz="2800" dirty="0" smtClean="0"/>
              <a:t>Зададим нужные нам среднее и дисперсию: </a:t>
            </a:r>
            <a:endParaRPr lang="ru-RU" sz="2800" dirty="0" smtClean="0"/>
          </a:p>
          <a:p>
            <a:pPr marL="0" indent="0" algn="just">
              <a:buNone/>
            </a:pPr>
            <a:r>
              <a:rPr lang="ru-RU" sz="2800" dirty="0" smtClean="0"/>
              <a:t>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25</a:t>
            </a:fld>
            <a:endParaRPr lang="ru-RU" noProof="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143" y="1563414"/>
            <a:ext cx="27813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9205" y="4235341"/>
            <a:ext cx="42576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слайда-разделителя">
            <a:extLst>
              <a:ext uri="{FF2B5EF4-FFF2-40B4-BE49-F238E27FC236}">
                <a16:creationId xmlns:a16="http://schemas.microsoft.com/office/drawing/2014/main" xmlns="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Надпись 23" descr="Контрастный элемент для поля заголовка">
            <a:extLst>
              <a:ext uri="{FF2B5EF4-FFF2-40B4-BE49-F238E27FC236}">
                <a16:creationId xmlns:a16="http://schemas.microsoft.com/office/drawing/2014/main" xmlns="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8" name="Равнобедренный треугольник 17" descr="Тень для поля заголовка">
            <a:extLst>
              <a:ext uri="{FF2B5EF4-FFF2-40B4-BE49-F238E27FC236}">
                <a16:creationId xmlns:a16="http://schemas.microsoft.com/office/drawing/2014/main" xmlns="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r>
              <a:rPr lang="ru-RU" sz="4800" dirty="0" smtClean="0"/>
              <a:t>Инициализации </a:t>
            </a:r>
            <a:r>
              <a:rPr lang="ru-RU" sz="5000" dirty="0" smtClean="0"/>
              <a:t/>
            </a:r>
            <a:br>
              <a:rPr lang="ru-RU" sz="5000" dirty="0" smtClean="0"/>
            </a:br>
            <a:endParaRPr lang="ru-RU" sz="50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5" name="Полилиния 5" descr="Контрастный блок">
            <a:extLst>
              <a:ext uri="{FF2B5EF4-FFF2-40B4-BE49-F238E27FC236}">
                <a16:creationId xmlns:a16="http://schemas.microsoft.com/office/drawing/2014/main" xmlns="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16" name="Полилиния 5" descr="Пустой контрастный блок">
            <a:extLst>
              <a:ext uri="{FF2B5EF4-FFF2-40B4-BE49-F238E27FC236}">
                <a16:creationId xmlns:a16="http://schemas.microsoft.com/office/drawing/2014/main" xmlns="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091674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весов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Правильная инициализация весов—один из ключей к успешному обучению сети. Если задать все веса одинаковыми, обучение не пойдет: сеть будет симметричной и не «узнает» разные примеры. Современные методы — выбор весов из нормального или равномерного распределения с учетом числа входов/выходов (например, инициализация по </a:t>
            </a:r>
            <a:r>
              <a:rPr lang="ru-RU" sz="2800" dirty="0" err="1" smtClean="0"/>
              <a:t>Хе</a:t>
            </a:r>
            <a:r>
              <a:rPr lang="ru-RU" sz="2800" dirty="0" smtClean="0"/>
              <a:t> или по </a:t>
            </a:r>
            <a:r>
              <a:rPr lang="ru-RU" sz="2800" dirty="0" err="1" smtClean="0"/>
              <a:t>Глороту</a:t>
            </a:r>
            <a:r>
              <a:rPr lang="ru-RU" sz="2800" dirty="0" smtClean="0"/>
              <a:t>).</a:t>
            </a:r>
          </a:p>
          <a:p>
            <a:pPr>
              <a:buNone/>
            </a:pPr>
            <a:r>
              <a:rPr lang="ru-RU" sz="2800" dirty="0" smtClean="0"/>
              <a:t>Практический пример: если забыть задать специфичную инициализацию для ReLU-слоев, сеть может «застрять», и понадобится больше эпох обучения</a:t>
            </a:r>
            <a:r>
              <a:rPr lang="ru-RU" sz="2800" dirty="0" smtClean="0"/>
              <a:t>.</a:t>
            </a:r>
          </a:p>
          <a:p>
            <a:pPr>
              <a:buNone/>
            </a:pPr>
            <a:r>
              <a:rPr lang="ru-RU" sz="2800" dirty="0" smtClean="0"/>
              <a:t>Главная задача — обеспечить, чтобы сигналы (активации и градиенты) не затухали и не взрывались, проходя по слоям сети.</a:t>
            </a:r>
          </a:p>
          <a:p>
            <a:pPr marL="0" indent="0" algn="just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весов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Проблема неудачной инициализации</a:t>
            </a:r>
          </a:p>
          <a:p>
            <a:pPr>
              <a:buNone/>
            </a:pPr>
            <a:r>
              <a:rPr lang="ru-RU" sz="2800" dirty="0" smtClean="0"/>
              <a:t>Если все веса задать одинаковыми (например, нулями), нейроны будут учиться абсолютно одинаково, сеть не сможет выделять признаки — это симметричная инициализация, которой всегда избегают.</a:t>
            </a:r>
          </a:p>
          <a:p>
            <a:pPr>
              <a:buNone/>
            </a:pPr>
            <a:r>
              <a:rPr lang="ru-RU" sz="2800" dirty="0" smtClean="0"/>
              <a:t>Если взять слишком большие или слишком маленькие случайные значения, возможны две проблемы:</a:t>
            </a:r>
          </a:p>
          <a:p>
            <a:pPr>
              <a:buNone/>
            </a:pPr>
            <a:r>
              <a:rPr lang="ru-RU" sz="2800" dirty="0" smtClean="0"/>
              <a:t>Затухание градиентов: сигналы стремятся к нулю по мере продвижения по слоям, обучение идет очень медленно или не идет вовсе.</a:t>
            </a:r>
          </a:p>
          <a:p>
            <a:pPr>
              <a:buNone/>
            </a:pPr>
            <a:r>
              <a:rPr lang="ru-RU" sz="2800" dirty="0" smtClean="0"/>
              <a:t>Взрыв градиентов: значения становятся слишком большими, параметры «уезжают» в бесконечность, обучение нестабильно.</a:t>
            </a:r>
          </a:p>
          <a:p>
            <a:pPr marL="0" indent="0" algn="just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весов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Классические способы</a:t>
            </a:r>
          </a:p>
          <a:p>
            <a:pPr>
              <a:buNone/>
            </a:pPr>
            <a:r>
              <a:rPr lang="ru-RU" sz="2800" dirty="0" smtClean="0"/>
              <a:t>Раньше часто использовали просто нормальное </a:t>
            </a:r>
            <a:r>
              <a:rPr lang="ru-RU" sz="2800" dirty="0" smtClean="0"/>
              <a:t>распределение</a:t>
            </a:r>
            <a:r>
              <a:rPr lang="ru-RU" sz="2800" dirty="0" smtClean="0"/>
              <a:t> </a:t>
            </a:r>
            <a:r>
              <a:rPr lang="ru-RU" sz="2800" dirty="0" smtClean="0"/>
              <a:t>N(0,1)</a:t>
            </a:r>
            <a:r>
              <a:rPr lang="ru-RU" sz="2800" dirty="0" smtClean="0"/>
              <a:t> или равномерное распределение в диапазоне </a:t>
            </a:r>
            <a:r>
              <a:rPr lang="ru-RU" sz="2800" dirty="0" smtClean="0"/>
              <a:t>[−</a:t>
            </a:r>
            <a:r>
              <a:rPr lang="ru-RU" sz="2800" i="1" dirty="0" err="1" smtClean="0"/>
              <a:t>ϵ</a:t>
            </a:r>
            <a:r>
              <a:rPr lang="ru-RU" sz="2800" dirty="0" smtClean="0"/>
              <a:t>,+</a:t>
            </a:r>
            <a:r>
              <a:rPr lang="ru-RU" sz="2800" i="1" dirty="0" err="1" smtClean="0"/>
              <a:t>ϵ</a:t>
            </a:r>
            <a:r>
              <a:rPr lang="ru-RU" sz="2800" dirty="0" smtClean="0"/>
              <a:t>], где </a:t>
            </a:r>
            <a:r>
              <a:rPr lang="ru-RU" sz="2800" i="1" dirty="0" err="1" smtClean="0"/>
              <a:t>ϵ</a:t>
            </a:r>
            <a:r>
              <a:rPr lang="ru-RU" sz="2800" dirty="0" smtClean="0"/>
              <a:t> выбирают наугад.</a:t>
            </a:r>
          </a:p>
          <a:p>
            <a:pPr marL="0" indent="0" algn="just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Нормализация: </a:t>
            </a:r>
            <a:r>
              <a:rPr lang="en-US" dirty="0" smtClean="0"/>
              <a:t>Covariate shift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</a:t>
            </a:fld>
            <a:endParaRPr lang="ru-RU" noProof="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6783" y="1944414"/>
            <a:ext cx="9990609" cy="332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весов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Не должно быть симметрий (плохо инициализировать всё </a:t>
            </a:r>
            <a:r>
              <a:rPr lang="ru-RU" sz="2800" dirty="0" smtClean="0"/>
              <a:t>одним числом</a:t>
            </a:r>
            <a:r>
              <a:rPr lang="ru-RU" sz="2800" dirty="0" smtClean="0"/>
              <a:t>) </a:t>
            </a: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Хороший вариант: </a:t>
            </a:r>
            <a:br>
              <a:rPr lang="ru-RU" sz="2800" dirty="0" smtClean="0"/>
            </a:b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r>
              <a:rPr lang="en-US" sz="2800" dirty="0" smtClean="0"/>
              <a:t>n</a:t>
            </a:r>
            <a:r>
              <a:rPr lang="en-US" sz="2800" dirty="0" smtClean="0"/>
              <a:t> - </a:t>
            </a:r>
            <a:r>
              <a:rPr lang="ru-RU" sz="2800" dirty="0" smtClean="0"/>
              <a:t>число </a:t>
            </a:r>
            <a:r>
              <a:rPr lang="ru-RU" sz="2800" dirty="0" smtClean="0"/>
              <a:t>входов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ru-RU" sz="2800" dirty="0" smtClean="0"/>
              <a:t>Пытаемся сделать так, чтобы масштаб всех выходов </a:t>
            </a:r>
            <a:r>
              <a:rPr lang="ru-RU" sz="2800" dirty="0" smtClean="0"/>
              <a:t>был</a:t>
            </a:r>
            <a:r>
              <a:rPr lang="en-US" sz="2800" dirty="0" smtClean="0"/>
              <a:t> </a:t>
            </a:r>
            <a:r>
              <a:rPr lang="ru-RU" sz="2800" dirty="0" smtClean="0"/>
              <a:t>примерно </a:t>
            </a:r>
            <a:r>
              <a:rPr lang="ru-RU" sz="2800" dirty="0" smtClean="0"/>
              <a:t>одинаковым </a:t>
            </a:r>
            <a:br>
              <a:rPr lang="ru-RU" sz="2800" dirty="0" smtClean="0"/>
            </a:br>
            <a:endParaRPr lang="ru-RU" sz="2800" dirty="0" smtClean="0"/>
          </a:p>
          <a:p>
            <a:pPr marL="0" indent="0" algn="just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30</a:t>
            </a:fld>
            <a:endParaRPr lang="ru-RU" noProof="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2504" y="1827651"/>
            <a:ext cx="31337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весов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err="1" smtClean="0"/>
              <a:t>Xavier</a:t>
            </a:r>
            <a:r>
              <a:rPr lang="ru-RU" sz="2800" dirty="0" smtClean="0"/>
              <a:t> (</a:t>
            </a:r>
            <a:r>
              <a:rPr lang="ru-RU" sz="2800" dirty="0" err="1" smtClean="0"/>
              <a:t>Glorot</a:t>
            </a:r>
            <a:r>
              <a:rPr lang="ru-RU" sz="2800" dirty="0" smtClean="0"/>
              <a:t>) инициализация</a:t>
            </a:r>
          </a:p>
          <a:p>
            <a:pPr>
              <a:buNone/>
            </a:pPr>
            <a:r>
              <a:rPr lang="ru-RU" sz="2800" dirty="0" err="1" smtClean="0"/>
              <a:t>Glorot</a:t>
            </a:r>
            <a:r>
              <a:rPr lang="ru-RU" sz="2800" dirty="0" smtClean="0"/>
              <a:t>/</a:t>
            </a:r>
            <a:r>
              <a:rPr lang="ru-RU" sz="2800" dirty="0" err="1" smtClean="0"/>
              <a:t>Xavier</a:t>
            </a:r>
            <a:r>
              <a:rPr lang="ru-RU" sz="2800" dirty="0" smtClean="0"/>
              <a:t> инициализация подходит для слоев с симметричной активацией, например, </a:t>
            </a:r>
            <a:r>
              <a:rPr lang="ru-RU" sz="2800" dirty="0" err="1" smtClean="0"/>
              <a:t>tanh</a:t>
            </a:r>
            <a:r>
              <a:rPr lang="ru-RU" sz="2800" dirty="0" smtClean="0"/>
              <a:t> или </a:t>
            </a:r>
            <a:r>
              <a:rPr lang="ru-RU" sz="2800" dirty="0" err="1" smtClean="0"/>
              <a:t>sigmoid</a:t>
            </a:r>
            <a:r>
              <a:rPr lang="ru-RU" sz="2800" dirty="0" smtClean="0"/>
              <a:t>.</a:t>
            </a:r>
          </a:p>
          <a:p>
            <a:pPr>
              <a:buNone/>
            </a:pPr>
            <a:r>
              <a:rPr lang="ru-RU" sz="2800" dirty="0" smtClean="0"/>
              <a:t>Пусть в слой входит </a:t>
            </a:r>
            <a:r>
              <a:rPr lang="ru-RU" sz="2800" i="1" dirty="0" err="1" smtClean="0"/>
              <a:t>n</a:t>
            </a:r>
            <a:r>
              <a:rPr lang="ru-RU" sz="2800" i="1" baseline="-25000" dirty="0" err="1" smtClean="0"/>
              <a:t>in</a:t>
            </a:r>
            <a:r>
              <a:rPr lang="ru-RU" sz="2800" dirty="0" smtClean="0"/>
              <a:t> нейронов, выходит — </a:t>
            </a:r>
            <a:r>
              <a:rPr lang="ru-RU" sz="2800" i="1" dirty="0" err="1" smtClean="0"/>
              <a:t>n</a:t>
            </a:r>
            <a:r>
              <a:rPr lang="ru-RU" sz="2800" i="1" baseline="-25000" dirty="0" err="1" smtClean="0"/>
              <a:t>out</a:t>
            </a:r>
            <a:r>
              <a:rPr lang="ru-RU" sz="2800" dirty="0" smtClean="0"/>
              <a:t>.</a:t>
            </a:r>
          </a:p>
          <a:p>
            <a:pPr>
              <a:buNone/>
            </a:pPr>
            <a:r>
              <a:rPr lang="ru-RU" sz="2800" dirty="0" smtClean="0"/>
              <a:t>Веса инициализируют либо нормальным распределением:</a:t>
            </a:r>
          </a:p>
          <a:p>
            <a:pPr marL="0" indent="0" algn="just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31</a:t>
            </a:fld>
            <a:endParaRPr lang="ru-RU" noProof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39424" y="3479909"/>
            <a:ext cx="3305580" cy="113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весов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либо равномерным распределением: 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ru-RU" sz="2800" dirty="0" smtClean="0"/>
              <a:t>Т</a:t>
            </a:r>
            <a:r>
              <a:rPr lang="ru-RU" sz="2800" dirty="0" smtClean="0"/>
              <a:t>акое </a:t>
            </a:r>
            <a:r>
              <a:rPr lang="ru-RU" sz="2800" dirty="0" smtClean="0"/>
              <a:t>распределение поддерживает одинаковую дисперсию сигнала на входе и выходе слоя, что помогает избежать затухания и взрывов градиента.</a:t>
            </a:r>
          </a:p>
          <a:p>
            <a:pPr>
              <a:buNone/>
            </a:pPr>
            <a:r>
              <a:rPr lang="ru-RU" sz="2800" dirty="0" smtClean="0"/>
              <a:t>Реализовано во многих </a:t>
            </a:r>
            <a:r>
              <a:rPr lang="ru-RU" sz="2800" dirty="0" err="1" smtClean="0"/>
              <a:t>фреймворках</a:t>
            </a:r>
            <a:r>
              <a:rPr lang="ru-RU" sz="2800" dirty="0" smtClean="0"/>
              <a:t> </a:t>
            </a:r>
            <a:r>
              <a:rPr lang="ru-RU" sz="2800" dirty="0" smtClean="0"/>
              <a:t>как</a:t>
            </a:r>
            <a:r>
              <a:rPr lang="ru-RU" sz="2800" dirty="0" smtClean="0"/>
              <a:t> </a:t>
            </a:r>
            <a:r>
              <a:rPr lang="ru-RU" sz="2800" dirty="0" err="1" smtClean="0"/>
              <a:t>torch.nn.init.xavier_uniform_</a:t>
            </a:r>
            <a:r>
              <a:rPr lang="ru-RU" sz="2800" dirty="0" smtClean="0"/>
              <a:t> и </a:t>
            </a:r>
            <a:r>
              <a:rPr lang="ru-RU" sz="2800" dirty="0" err="1" smtClean="0"/>
              <a:t>torch.nn.init.xavier_normal_</a:t>
            </a:r>
            <a:r>
              <a:rPr lang="ru-RU" sz="2800" dirty="0" smtClean="0"/>
              <a:t>.</a:t>
            </a:r>
          </a:p>
          <a:p>
            <a:pPr>
              <a:buNone/>
            </a:pPr>
            <a:r>
              <a:rPr lang="ru-RU" sz="2800" dirty="0" smtClean="0"/>
              <a:t>В </a:t>
            </a:r>
            <a:r>
              <a:rPr lang="ru-RU" sz="2800" dirty="0" smtClean="0"/>
              <a:t>задачах классификации, где большинство слоев используют </a:t>
            </a:r>
            <a:r>
              <a:rPr lang="ru-RU" sz="2800" dirty="0" err="1" smtClean="0"/>
              <a:t>tanh</a:t>
            </a:r>
            <a:r>
              <a:rPr lang="ru-RU" sz="2800" dirty="0" smtClean="0"/>
              <a:t>, рекомендуется </a:t>
            </a:r>
            <a:r>
              <a:rPr lang="ru-RU" sz="2800" dirty="0" err="1" smtClean="0"/>
              <a:t>Xavier</a:t>
            </a:r>
            <a:r>
              <a:rPr lang="ru-RU" sz="2800" dirty="0" smtClean="0"/>
              <a:t>.</a:t>
            </a:r>
          </a:p>
          <a:p>
            <a:pPr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32</a:t>
            </a:fld>
            <a:endParaRPr lang="ru-RU" noProof="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7063" y="1533689"/>
            <a:ext cx="5123430" cy="120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весов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err="1" smtClean="0"/>
              <a:t>He</a:t>
            </a:r>
            <a:r>
              <a:rPr lang="ru-RU" sz="2800" dirty="0" smtClean="0"/>
              <a:t> (</a:t>
            </a:r>
            <a:r>
              <a:rPr lang="ru-RU" sz="2800" dirty="0" err="1" smtClean="0"/>
              <a:t>Kaiming</a:t>
            </a:r>
            <a:r>
              <a:rPr lang="ru-RU" sz="2800" dirty="0" smtClean="0"/>
              <a:t>) инициализация</a:t>
            </a:r>
          </a:p>
          <a:p>
            <a:pPr>
              <a:buNone/>
            </a:pPr>
            <a:r>
              <a:rPr lang="ru-RU" sz="2800" dirty="0" err="1" smtClean="0"/>
              <a:t>He</a:t>
            </a:r>
            <a:r>
              <a:rPr lang="ru-RU" sz="2800" dirty="0" smtClean="0"/>
              <a:t> (</a:t>
            </a:r>
            <a:r>
              <a:rPr lang="ru-RU" sz="2800" dirty="0" err="1" smtClean="0"/>
              <a:t>Kaiming</a:t>
            </a:r>
            <a:r>
              <a:rPr lang="ru-RU" sz="2800" dirty="0" smtClean="0"/>
              <a:t>) инициализация оптимальна для слоев с ReLU-подобными активациями (</a:t>
            </a:r>
            <a:r>
              <a:rPr lang="ru-RU" sz="2800" dirty="0" err="1" smtClean="0"/>
              <a:t>ReLU</a:t>
            </a:r>
            <a:r>
              <a:rPr lang="ru-RU" sz="2800" dirty="0" smtClean="0"/>
              <a:t>, </a:t>
            </a:r>
            <a:r>
              <a:rPr lang="ru-RU" sz="2800" dirty="0" err="1" smtClean="0"/>
              <a:t>LeakyReLU</a:t>
            </a:r>
            <a:r>
              <a:rPr lang="ru-RU" sz="2800" dirty="0" smtClean="0"/>
              <a:t> и др.), где половина выходов обнуляется.</a:t>
            </a:r>
          </a:p>
          <a:p>
            <a:pPr>
              <a:buNone/>
            </a:pPr>
            <a:r>
              <a:rPr lang="ru-RU" sz="2800" dirty="0" smtClean="0"/>
              <a:t>Выбирают веса из распределения</a:t>
            </a:r>
            <a:r>
              <a:rPr lang="ru-RU" sz="2800" dirty="0" smtClean="0"/>
              <a:t>:</a:t>
            </a:r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и</a:t>
            </a:r>
            <a:r>
              <a:rPr lang="ru-RU" sz="2800" dirty="0" smtClean="0"/>
              <a:t>ли</a:t>
            </a:r>
          </a:p>
          <a:p>
            <a:pPr>
              <a:buNone/>
            </a:pPr>
            <a:endParaRPr lang="ru-RU" sz="2800" dirty="0" smtClean="0"/>
          </a:p>
          <a:p>
            <a:pPr marL="0" indent="0" algn="just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33</a:t>
            </a:fld>
            <a:endParaRPr lang="ru-RU" noProof="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1514" y="2953407"/>
            <a:ext cx="2659809" cy="96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198" y="4436351"/>
            <a:ext cx="3699643" cy="1185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весов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Здесь нормализация только по числу входов, т.к. выходы часто могут быть равны нулю.</a:t>
            </a:r>
          </a:p>
          <a:p>
            <a:pPr>
              <a:buNone/>
            </a:pPr>
            <a:r>
              <a:rPr lang="ru-RU" sz="2800" dirty="0" smtClean="0"/>
              <a:t>Реализовано как </a:t>
            </a:r>
            <a:r>
              <a:rPr lang="ru-RU" sz="2800" dirty="0" err="1" smtClean="0"/>
              <a:t>torch.nn.init.kaiming_uniform_</a:t>
            </a:r>
            <a:r>
              <a:rPr lang="ru-RU" sz="2800" dirty="0" smtClean="0"/>
              <a:t> и </a:t>
            </a:r>
            <a:r>
              <a:rPr lang="ru-RU" sz="2800" dirty="0" err="1" smtClean="0"/>
              <a:t>torch.nn.init.kaiming_normal_</a:t>
            </a:r>
            <a:r>
              <a:rPr lang="ru-RU" sz="2800" dirty="0" smtClean="0"/>
              <a:t> (есть параметр </a:t>
            </a:r>
            <a:r>
              <a:rPr lang="ru-RU" sz="2800" dirty="0" err="1" smtClean="0"/>
              <a:t>nonlinearity=</a:t>
            </a:r>
            <a:r>
              <a:rPr lang="ru-RU" sz="2800" dirty="0" smtClean="0"/>
              <a:t>"</a:t>
            </a:r>
            <a:r>
              <a:rPr lang="ru-RU" sz="2800" dirty="0" err="1" smtClean="0"/>
              <a:t>relu</a:t>
            </a:r>
            <a:r>
              <a:rPr lang="ru-RU" sz="2800" dirty="0" smtClean="0"/>
              <a:t>").</a:t>
            </a:r>
          </a:p>
          <a:p>
            <a:pPr>
              <a:buNone/>
            </a:pPr>
            <a:r>
              <a:rPr lang="ru-RU" sz="2800" dirty="0" smtClean="0"/>
              <a:t>Практика:</a:t>
            </a:r>
            <a:br>
              <a:rPr lang="ru-RU" sz="2800" dirty="0" smtClean="0"/>
            </a:br>
            <a:r>
              <a:rPr lang="ru-RU" sz="2800" dirty="0" smtClean="0"/>
              <a:t>В современных архитектурах компьютерного зрения (</a:t>
            </a:r>
            <a:r>
              <a:rPr lang="ru-RU" sz="2800" dirty="0" err="1" smtClean="0"/>
              <a:t>ResNet</a:t>
            </a:r>
            <a:r>
              <a:rPr lang="ru-RU" sz="2800" dirty="0" smtClean="0"/>
              <a:t>, </a:t>
            </a:r>
            <a:r>
              <a:rPr lang="ru-RU" sz="2800" dirty="0" err="1" smtClean="0"/>
              <a:t>EfficientNet</a:t>
            </a:r>
            <a:r>
              <a:rPr lang="ru-RU" sz="2800" dirty="0" smtClean="0"/>
              <a:t> и др.) с повсеместным использованием </a:t>
            </a:r>
            <a:r>
              <a:rPr lang="ru-RU" sz="2800" dirty="0" err="1" smtClean="0"/>
              <a:t>ReLU</a:t>
            </a:r>
            <a:r>
              <a:rPr lang="ru-RU" sz="2800" dirty="0" smtClean="0"/>
              <a:t> почти всегда применяют </a:t>
            </a:r>
            <a:r>
              <a:rPr lang="ru-RU" sz="2800" dirty="0" err="1" smtClean="0"/>
              <a:t>He</a:t>
            </a:r>
            <a:r>
              <a:rPr lang="ru-RU" sz="2800" dirty="0" smtClean="0"/>
              <a:t>/</a:t>
            </a:r>
            <a:r>
              <a:rPr lang="ru-RU" sz="2800" dirty="0" err="1" smtClean="0"/>
              <a:t>Kaiming</a:t>
            </a:r>
            <a:r>
              <a:rPr lang="ru-RU" sz="2800" dirty="0" smtClean="0"/>
              <a:t> инициализацию.</a:t>
            </a:r>
          </a:p>
          <a:p>
            <a:pPr marL="0" indent="0" algn="just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весов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 algn="just">
              <a:buNone/>
            </a:pPr>
            <a:r>
              <a:rPr lang="ru-RU" sz="2800" dirty="0" smtClean="0"/>
              <a:t>Пример кода (</a:t>
            </a:r>
            <a:r>
              <a:rPr lang="en-US" sz="2800" dirty="0" err="1" smtClean="0"/>
              <a:t>PyTorch</a:t>
            </a:r>
            <a:r>
              <a:rPr lang="en-US" sz="2800" dirty="0" smtClean="0"/>
              <a:t>):</a:t>
            </a:r>
            <a:endParaRPr lang="ru-RU" sz="2800" dirty="0" smtClean="0"/>
          </a:p>
          <a:p>
            <a:pPr marL="0" indent="0">
              <a:buNone/>
            </a:pPr>
            <a:r>
              <a:rPr lang="en-US" sz="2800" b="1" dirty="0" smtClean="0">
                <a:solidFill>
                  <a:srgbClr val="8959A8"/>
                </a:solidFill>
                <a:latin typeface="berkeleyMono"/>
              </a:rPr>
              <a:t>import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 </a:t>
            </a:r>
            <a:r>
              <a:rPr lang="en-US" sz="2800" dirty="0" err="1" smtClean="0">
                <a:solidFill>
                  <a:srgbClr val="4D4D4C"/>
                </a:solidFill>
                <a:latin typeface="berkeleyMono"/>
              </a:rPr>
              <a:t>torch.nn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 </a:t>
            </a:r>
            <a:r>
              <a:rPr lang="en-US" sz="2800" b="1" dirty="0" smtClean="0">
                <a:solidFill>
                  <a:srgbClr val="8959A8"/>
                </a:solidFill>
                <a:latin typeface="berkeleyMono"/>
              </a:rPr>
              <a:t>as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 </a:t>
            </a:r>
            <a:r>
              <a:rPr lang="en-US" sz="2800" dirty="0" err="1" smtClean="0">
                <a:solidFill>
                  <a:srgbClr val="4D4D4C"/>
                </a:solidFill>
                <a:latin typeface="berkeleyMono"/>
              </a:rPr>
              <a:t>nn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 </a:t>
            </a:r>
            <a:endParaRPr lang="ru-RU" sz="2800" dirty="0" smtClean="0">
              <a:solidFill>
                <a:srgbClr val="4D4D4C"/>
              </a:solidFill>
              <a:latin typeface="berkeleyMono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8959A8"/>
                </a:solidFill>
                <a:latin typeface="berkeleyMono"/>
              </a:rPr>
              <a:t>import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 </a:t>
            </a:r>
            <a:r>
              <a:rPr lang="en-US" sz="2800" dirty="0" err="1" smtClean="0">
                <a:solidFill>
                  <a:srgbClr val="4D4D4C"/>
                </a:solidFill>
                <a:latin typeface="berkeleyMono"/>
              </a:rPr>
              <a:t>torch.nn.init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 </a:t>
            </a:r>
            <a:r>
              <a:rPr lang="en-US" sz="2800" b="1" dirty="0" smtClean="0">
                <a:solidFill>
                  <a:srgbClr val="8959A8"/>
                </a:solidFill>
                <a:latin typeface="berkeleyMono"/>
              </a:rPr>
              <a:t>as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 init </a:t>
            </a:r>
            <a:endParaRPr lang="ru-RU" sz="2800" dirty="0" smtClean="0">
              <a:solidFill>
                <a:srgbClr val="4D4D4C"/>
              </a:solidFill>
              <a:latin typeface="berkeleyMono"/>
            </a:endParaRPr>
          </a:p>
          <a:p>
            <a:pPr marL="0" indent="0">
              <a:buNone/>
            </a:pPr>
            <a:endParaRPr lang="ru-RU" sz="2800" dirty="0" smtClean="0">
              <a:solidFill>
                <a:srgbClr val="4D4D4C"/>
              </a:solidFill>
              <a:latin typeface="berkeleyMono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layer 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= </a:t>
            </a:r>
            <a:r>
              <a:rPr lang="en-US" sz="2800" dirty="0" err="1" smtClean="0">
                <a:solidFill>
                  <a:srgbClr val="4D4D4C"/>
                </a:solidFill>
                <a:latin typeface="berkeleyMono"/>
              </a:rPr>
              <a:t>nn.Linear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(</a:t>
            </a:r>
            <a:r>
              <a:rPr lang="en-US" sz="2800" dirty="0" smtClean="0">
                <a:solidFill>
                  <a:srgbClr val="F5871F"/>
                </a:solidFill>
                <a:latin typeface="berkeleyMono"/>
              </a:rPr>
              <a:t>256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, </a:t>
            </a:r>
            <a:r>
              <a:rPr lang="en-US" sz="2800" dirty="0" smtClean="0">
                <a:solidFill>
                  <a:srgbClr val="F5871F"/>
                </a:solidFill>
                <a:latin typeface="berkeleyMono"/>
              </a:rPr>
              <a:t>128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) </a:t>
            </a:r>
            <a:endParaRPr lang="ru-RU" sz="2800" dirty="0" smtClean="0">
              <a:solidFill>
                <a:srgbClr val="4D4D4C"/>
              </a:solidFill>
              <a:latin typeface="berkeleyMono"/>
            </a:endParaRPr>
          </a:p>
          <a:p>
            <a:pPr marL="0" indent="0">
              <a:buNone/>
            </a:pPr>
            <a:r>
              <a:rPr lang="en-US" sz="2800" i="1" dirty="0" smtClean="0">
                <a:solidFill>
                  <a:srgbClr val="8E908C"/>
                </a:solidFill>
                <a:latin typeface="inherit"/>
              </a:rPr>
              <a:t># </a:t>
            </a:r>
            <a:r>
              <a:rPr lang="en-US" sz="2800" i="1" dirty="0" smtClean="0">
                <a:solidFill>
                  <a:srgbClr val="8E908C"/>
                </a:solidFill>
                <a:latin typeface="inherit"/>
              </a:rPr>
              <a:t>Xavier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 </a:t>
            </a:r>
            <a:endParaRPr lang="ru-RU" sz="2800" dirty="0" smtClean="0">
              <a:solidFill>
                <a:srgbClr val="4D4D4C"/>
              </a:solidFill>
              <a:latin typeface="berkeleyMono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4D4D4C"/>
                </a:solidFill>
                <a:latin typeface="berkeleyMono"/>
              </a:rPr>
              <a:t>init.xavier_uniform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_(</a:t>
            </a:r>
            <a:r>
              <a:rPr lang="en-US" sz="2800" dirty="0" err="1" smtClean="0">
                <a:solidFill>
                  <a:srgbClr val="4D4D4C"/>
                </a:solidFill>
                <a:latin typeface="berkeleyMono"/>
              </a:rPr>
              <a:t>layer.weight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) </a:t>
            </a:r>
            <a:endParaRPr lang="ru-RU" sz="2800" dirty="0" smtClean="0">
              <a:solidFill>
                <a:srgbClr val="4D4D4C"/>
              </a:solidFill>
              <a:latin typeface="berkeleyMono"/>
            </a:endParaRPr>
          </a:p>
          <a:p>
            <a:pPr marL="0" indent="0">
              <a:buNone/>
            </a:pPr>
            <a:r>
              <a:rPr lang="en-US" sz="2800" i="1" dirty="0" smtClean="0">
                <a:solidFill>
                  <a:srgbClr val="8E908C"/>
                </a:solidFill>
                <a:latin typeface="inherit"/>
              </a:rPr>
              <a:t># </a:t>
            </a:r>
            <a:r>
              <a:rPr lang="en-US" sz="2800" i="1" dirty="0" smtClean="0">
                <a:solidFill>
                  <a:srgbClr val="8E908C"/>
                </a:solidFill>
                <a:latin typeface="inherit"/>
              </a:rPr>
              <a:t>He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 </a:t>
            </a:r>
            <a:endParaRPr lang="ru-RU" sz="2800" dirty="0" smtClean="0">
              <a:solidFill>
                <a:srgbClr val="4D4D4C"/>
              </a:solidFill>
              <a:latin typeface="berkeleyMono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4D4D4C"/>
                </a:solidFill>
                <a:latin typeface="berkeleyMono"/>
              </a:rPr>
              <a:t>init.kaiming_normal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_(</a:t>
            </a:r>
            <a:r>
              <a:rPr lang="en-US" sz="2800" dirty="0" err="1" smtClean="0">
                <a:solidFill>
                  <a:srgbClr val="4D4D4C"/>
                </a:solidFill>
                <a:latin typeface="berkeleyMono"/>
              </a:rPr>
              <a:t>layer.weight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, nonlinearity=</a:t>
            </a:r>
            <a:r>
              <a:rPr lang="en-US" sz="2800" dirty="0" smtClean="0">
                <a:solidFill>
                  <a:srgbClr val="718C00"/>
                </a:solidFill>
                <a:latin typeface="berkeleyMono"/>
              </a:rPr>
              <a:t>'</a:t>
            </a:r>
            <a:r>
              <a:rPr lang="en-US" sz="2800" dirty="0" err="1" smtClean="0">
                <a:solidFill>
                  <a:srgbClr val="718C00"/>
                </a:solidFill>
                <a:latin typeface="berkeleyMono"/>
              </a:rPr>
              <a:t>relu</a:t>
            </a:r>
            <a:r>
              <a:rPr lang="en-US" sz="2800" dirty="0" smtClean="0">
                <a:solidFill>
                  <a:srgbClr val="718C00"/>
                </a:solidFill>
                <a:latin typeface="berkeleyMono"/>
              </a:rPr>
              <a:t>'</a:t>
            </a:r>
            <a:r>
              <a:rPr lang="en-US" sz="2800" dirty="0" smtClean="0">
                <a:solidFill>
                  <a:srgbClr val="4D4D4C"/>
                </a:solidFill>
                <a:latin typeface="berkeleyMono"/>
              </a:rPr>
              <a:t>) 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весов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36</a:t>
            </a:fld>
            <a:endParaRPr lang="ru-RU" noProof="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1300" y="1142152"/>
            <a:ext cx="10979313" cy="202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Инициализация весов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0" indent="0" algn="just">
              <a:buNone/>
            </a:pPr>
            <a:r>
              <a:rPr lang="ru-RU" sz="2800" dirty="0" smtClean="0"/>
              <a:t>Правильная инициализация позволяет сделать обучение быстрой, устойчивой и качественной без дополнительных ухищрений с </a:t>
            </a:r>
            <a:r>
              <a:rPr lang="ru-RU" sz="2800" dirty="0" err="1" smtClean="0"/>
              <a:t>learning</a:t>
            </a:r>
            <a:r>
              <a:rPr lang="ru-RU" sz="2800" dirty="0" smtClean="0"/>
              <a:t> </a:t>
            </a:r>
            <a:r>
              <a:rPr lang="ru-RU" sz="2800" dirty="0" err="1" smtClean="0"/>
              <a:t>rate</a:t>
            </a:r>
            <a:r>
              <a:rPr lang="ru-RU" sz="2800" dirty="0" smtClean="0"/>
              <a:t> и регуляризацией. Ошибки на этом этапе приводят к очень долгому или провальному обучению даже самых простых моделей. </a:t>
            </a:r>
            <a:endParaRPr lang="ru-RU" sz="2800" dirty="0" smtClean="0"/>
          </a:p>
          <a:p>
            <a:pPr marL="0" indent="0" algn="just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слайда-разделителя">
            <a:extLst>
              <a:ext uri="{FF2B5EF4-FFF2-40B4-BE49-F238E27FC236}">
                <a16:creationId xmlns:a16="http://schemas.microsoft.com/office/drawing/2014/main" xmlns="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Надпись 23" descr="Контрастный элемент для поля заголовка">
            <a:extLst>
              <a:ext uri="{FF2B5EF4-FFF2-40B4-BE49-F238E27FC236}">
                <a16:creationId xmlns:a16="http://schemas.microsoft.com/office/drawing/2014/main" xmlns="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8" name="Равнобедренный треугольник 17" descr="Тень для поля заголовка">
            <a:extLst>
              <a:ext uri="{FF2B5EF4-FFF2-40B4-BE49-F238E27FC236}">
                <a16:creationId xmlns:a16="http://schemas.microsoft.com/office/drawing/2014/main" xmlns="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r>
              <a:rPr lang="ru-RU" sz="5400" b="0" dirty="0" smtClean="0"/>
              <a:t>Аугментация</a:t>
            </a:r>
            <a:endParaRPr lang="ru-RU" sz="5000" dirty="0"/>
          </a:p>
        </p:txBody>
      </p:sp>
      <p:sp>
        <p:nvSpPr>
          <p:cNvPr id="15" name="Полилиния 5" descr="Контрастный блок">
            <a:extLst>
              <a:ext uri="{FF2B5EF4-FFF2-40B4-BE49-F238E27FC236}">
                <a16:creationId xmlns:a16="http://schemas.microsoft.com/office/drawing/2014/main" xmlns="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16" name="Полилиния 5" descr="Пустой контрастный блок">
            <a:extLst>
              <a:ext uri="{FF2B5EF4-FFF2-40B4-BE49-F238E27FC236}">
                <a16:creationId xmlns:a16="http://schemas.microsoft.com/office/drawing/2014/main" xmlns="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091674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Аугментация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39</a:t>
            </a:fld>
            <a:endParaRPr lang="ru-RU" noProof="0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071937" y="1705769"/>
            <a:ext cx="40481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Нормализация: </a:t>
            </a:r>
            <a:r>
              <a:rPr lang="en-US" dirty="0" smtClean="0"/>
              <a:t>Covariate shift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err="1" smtClean="0"/>
              <a:t>Covariate</a:t>
            </a:r>
            <a:r>
              <a:rPr lang="ru-RU" sz="2800" dirty="0" smtClean="0"/>
              <a:t> </a:t>
            </a:r>
            <a:r>
              <a:rPr lang="ru-RU" sz="2800" dirty="0" err="1" smtClean="0"/>
              <a:t>shift</a:t>
            </a:r>
            <a:r>
              <a:rPr lang="ru-RU" sz="2800" dirty="0" smtClean="0"/>
              <a:t> (сдвиг </a:t>
            </a:r>
            <a:r>
              <a:rPr lang="ru-RU" sz="2800" dirty="0" err="1" smtClean="0"/>
              <a:t>ковариат</a:t>
            </a:r>
            <a:r>
              <a:rPr lang="ru-RU" sz="2800" dirty="0" smtClean="0"/>
              <a:t>) возникает, когда распределение обучающей и тестовой выборки различается. То есть примеры на тесте устроены иначе, чем на обучении. Простой пример — обучили сеть распознавать машины на фотографиях днем, а тестируете ночью. Решения:</a:t>
            </a:r>
          </a:p>
          <a:p>
            <a:pPr>
              <a:buNone/>
            </a:pPr>
            <a:r>
              <a:rPr lang="ru-RU" sz="2800" dirty="0" smtClean="0"/>
              <a:t>Дополнительная обработка (например, использовать данные разного времени суток).</a:t>
            </a:r>
          </a:p>
          <a:p>
            <a:pPr>
              <a:buNone/>
            </a:pPr>
            <a:r>
              <a:rPr lang="ru-RU" sz="2800" dirty="0" smtClean="0"/>
              <a:t>Практический пример: при создании модели для медицины, обучающейся на данных из одной клиники, важно учесть, что в другой клинике могут быть иные условия и качества снимков.</a:t>
            </a:r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Аугментация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40</a:t>
            </a:fld>
            <a:endParaRPr lang="ru-RU" noProof="0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35193" y="1953135"/>
            <a:ext cx="4315483" cy="334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6118" y="536024"/>
            <a:ext cx="6573524" cy="574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Аугментация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41</a:t>
            </a:fld>
            <a:endParaRPr lang="ru-RU" noProof="0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17774" y="1296768"/>
            <a:ext cx="10980544" cy="3632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Аугментация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42</a:t>
            </a:fld>
            <a:endParaRPr lang="ru-RU" noProof="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51221" y="302609"/>
            <a:ext cx="6218599" cy="6189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Много разных вариантов</a:t>
            </a:r>
            <a:br>
              <a:rPr lang="ru-RU" sz="2800" dirty="0" smtClean="0"/>
            </a:br>
            <a:r>
              <a:rPr lang="ru-RU" sz="2800" dirty="0" smtClean="0"/>
              <a:t>• «Бесплатное» расширение обучающей выборки</a:t>
            </a:r>
            <a:br>
              <a:rPr lang="ru-RU" sz="2800" dirty="0" smtClean="0"/>
            </a:br>
            <a:r>
              <a:rPr lang="ru-RU" sz="2800" dirty="0" smtClean="0"/>
              <a:t>• В некотором смысле регуляризация модели</a:t>
            </a:r>
            <a:br>
              <a:rPr lang="ru-RU" sz="2800" dirty="0" smtClean="0"/>
            </a:br>
            <a:r>
              <a:rPr lang="ru-RU" sz="2800" dirty="0" smtClean="0"/>
              <a:t>• Обычно аугментации случайно применяют к картинкам из</a:t>
            </a:r>
            <a:br>
              <a:rPr lang="ru-RU" sz="2800" dirty="0" smtClean="0"/>
            </a:br>
            <a:r>
              <a:rPr lang="ru-RU" sz="2800" dirty="0" smtClean="0"/>
              <a:t>текущего </a:t>
            </a:r>
            <a:r>
              <a:rPr lang="ru-RU" sz="2800" dirty="0" err="1" smtClean="0"/>
              <a:t>батча</a:t>
            </a: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На </a:t>
            </a:r>
            <a:r>
              <a:rPr lang="ru-RU" sz="2800" dirty="0" smtClean="0"/>
              <a:t>этапе применения можно сделать несколько аугментаций</a:t>
            </a:r>
            <a:br>
              <a:rPr lang="ru-RU" sz="2800" dirty="0" smtClean="0"/>
            </a:br>
            <a:r>
              <a:rPr lang="ru-RU" sz="2800" dirty="0" smtClean="0"/>
              <a:t>картинки, применить сеть к каждой, усреднить предсказания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43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Аугментация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sz="2800" dirty="0" smtClean="0"/>
              <a:t>1. Сдвиг каналов (</a:t>
            </a:r>
            <a:r>
              <a:rPr lang="ru-RU" sz="2800" dirty="0" err="1" smtClean="0"/>
              <a:t>ChannelShuffle</a:t>
            </a:r>
            <a:r>
              <a:rPr lang="ru-RU" sz="2800" dirty="0" smtClean="0"/>
              <a:t>)</a:t>
            </a:r>
          </a:p>
          <a:p>
            <a:pPr>
              <a:buNone/>
            </a:pPr>
            <a:r>
              <a:rPr lang="ru-RU" sz="2800" dirty="0" smtClean="0"/>
              <a:t>Описание:</a:t>
            </a:r>
            <a:br>
              <a:rPr lang="ru-RU" sz="2800" dirty="0" smtClean="0"/>
            </a:br>
            <a:r>
              <a:rPr lang="ru-RU" sz="2800" dirty="0" smtClean="0"/>
              <a:t>Сдвиг, перестановка или перемешивание цветовых каналов изображения (например, RGB). Меняет местами каналы, чтобы сеть не зависела от фиксированного порядка и училась более абстрактно кодировать цветовую информацию.</a:t>
            </a:r>
          </a:p>
          <a:p>
            <a:pPr>
              <a:buNone/>
            </a:pPr>
            <a:r>
              <a:rPr lang="ru-RU" sz="2800" dirty="0" smtClean="0"/>
              <a:t>В </a:t>
            </a:r>
            <a:r>
              <a:rPr lang="ru-RU" sz="2800" dirty="0" smtClean="0"/>
              <a:t>реальных данных не всегда каналы поступают правильно (например, камеры могут давать разные порядки: BGR, RGB).</a:t>
            </a:r>
          </a:p>
          <a:p>
            <a:pPr>
              <a:buNone/>
            </a:pPr>
            <a:r>
              <a:rPr lang="ru-RU" sz="2800" dirty="0" err="1" smtClean="0"/>
              <a:t>ChannelShuffle</a:t>
            </a:r>
            <a:r>
              <a:rPr lang="ru-RU" sz="2800" dirty="0" smtClean="0"/>
              <a:t> широко используется в мобильных сетях (например, </a:t>
            </a:r>
            <a:r>
              <a:rPr lang="ru-RU" sz="2800" dirty="0" err="1" smtClean="0"/>
              <a:t>ShuffleNet</a:t>
            </a:r>
            <a:r>
              <a:rPr lang="ru-RU" sz="2800" dirty="0" smtClean="0"/>
              <a:t>), и может быть реализован вручную или через </a:t>
            </a:r>
            <a:r>
              <a:rPr lang="ru-RU" sz="2800" dirty="0" err="1" smtClean="0"/>
              <a:t>аугментационные</a:t>
            </a:r>
            <a:r>
              <a:rPr lang="ru-RU" sz="2800" dirty="0" smtClean="0"/>
              <a:t> библиотеки</a:t>
            </a:r>
            <a:r>
              <a:rPr lang="ru-RU" sz="2800" dirty="0" smtClean="0"/>
              <a:t>.</a:t>
            </a:r>
          </a:p>
          <a:p>
            <a:pPr>
              <a:buNone/>
            </a:pPr>
            <a:r>
              <a:rPr lang="ru-RU" sz="2800" dirty="0" smtClean="0"/>
              <a:t>Помогает </a:t>
            </a:r>
            <a:r>
              <a:rPr lang="ru-RU" sz="2800" dirty="0" smtClean="0"/>
              <a:t>моделям обучаться устойчиво к вариациям в цветовой структуре и делать выводы не только по одному каналу.</a:t>
            </a: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44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Аугментация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sz="2800" dirty="0" smtClean="0"/>
              <a:t>2. Изменение контраста, </a:t>
            </a:r>
            <a:r>
              <a:rPr lang="ru-RU" sz="2800" dirty="0" smtClean="0"/>
              <a:t>яркости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Изображения подвергаются случайному изменению яркости (</a:t>
            </a:r>
            <a:r>
              <a:rPr lang="ru-RU" sz="2800" dirty="0" err="1" smtClean="0"/>
              <a:t>brightness</a:t>
            </a:r>
            <a:r>
              <a:rPr lang="ru-RU" sz="2800" dirty="0" smtClean="0"/>
              <a:t>) и контраста (</a:t>
            </a:r>
            <a:r>
              <a:rPr lang="ru-RU" sz="2800" dirty="0" err="1" smtClean="0"/>
              <a:t>contrast</a:t>
            </a:r>
            <a:r>
              <a:rPr lang="ru-RU" sz="2800" dirty="0" smtClean="0"/>
              <a:t>).</a:t>
            </a:r>
          </a:p>
          <a:p>
            <a:r>
              <a:rPr lang="ru-RU" sz="2800" i="1" dirty="0" smtClean="0"/>
              <a:t>Яркость</a:t>
            </a:r>
            <a:r>
              <a:rPr lang="ru-RU" sz="2800" dirty="0" smtClean="0"/>
              <a:t> — добавляет/убавляет значение к каждому пикселю.</a:t>
            </a:r>
          </a:p>
          <a:p>
            <a:r>
              <a:rPr lang="ru-RU" sz="2800" i="1" dirty="0" smtClean="0"/>
              <a:t>Контраст</a:t>
            </a:r>
            <a:r>
              <a:rPr lang="ru-RU" sz="2800" dirty="0" smtClean="0"/>
              <a:t> — умножает разницу каждого пикселя с некоторым средним на коэффициент.</a:t>
            </a:r>
          </a:p>
          <a:p>
            <a:pPr>
              <a:buNone/>
            </a:pPr>
            <a:r>
              <a:rPr lang="ru-RU" sz="2800" dirty="0" smtClean="0"/>
              <a:t>Улучшает </a:t>
            </a:r>
            <a:r>
              <a:rPr lang="ru-RU" sz="2800" dirty="0" smtClean="0"/>
              <a:t>устойчивость модели к различным условиям освещения (день, ночь, облачность, затенение).</a:t>
            </a:r>
          </a:p>
          <a:p>
            <a:pPr>
              <a:buNone/>
            </a:pPr>
            <a:r>
              <a:rPr lang="ru-RU" sz="2800" b="1" dirty="0" err="1" smtClean="0"/>
              <a:t>import</a:t>
            </a:r>
            <a:r>
              <a:rPr lang="ru-RU" sz="2800" dirty="0" smtClean="0"/>
              <a:t> </a:t>
            </a:r>
            <a:r>
              <a:rPr lang="ru-RU" sz="2800" dirty="0" err="1" smtClean="0"/>
              <a:t>albumentations</a:t>
            </a:r>
            <a:r>
              <a:rPr lang="ru-RU" sz="2800" dirty="0" smtClean="0"/>
              <a:t> </a:t>
            </a:r>
            <a:r>
              <a:rPr lang="ru-RU" sz="2800" b="1" dirty="0" err="1" smtClean="0"/>
              <a:t>as</a:t>
            </a:r>
            <a:r>
              <a:rPr lang="ru-RU" sz="2800" dirty="0" smtClean="0"/>
              <a:t> A </a:t>
            </a:r>
            <a:r>
              <a:rPr lang="ru-RU" sz="2800" dirty="0" err="1" smtClean="0"/>
              <a:t>transform</a:t>
            </a:r>
            <a:r>
              <a:rPr lang="ru-RU" sz="2800" dirty="0" smtClean="0"/>
              <a:t> = </a:t>
            </a:r>
            <a:r>
              <a:rPr lang="ru-RU" sz="2800" dirty="0" err="1" smtClean="0"/>
              <a:t>A.RandomBrightnessContrast</a:t>
            </a:r>
            <a:r>
              <a:rPr lang="ru-RU" sz="2800" dirty="0" smtClean="0"/>
              <a:t>(p=0.5) </a:t>
            </a:r>
          </a:p>
          <a:p>
            <a:pPr>
              <a:buNone/>
            </a:pPr>
            <a:r>
              <a:rPr lang="ru-RU" sz="2800" dirty="0" smtClean="0"/>
              <a:t>Для медицинских, промышленных данных бывает критично — изображения снимали с разной экспозицией.</a:t>
            </a:r>
          </a:p>
          <a:p>
            <a:pPr>
              <a:buNone/>
            </a:pPr>
            <a:r>
              <a:rPr lang="ru-RU" sz="2800" dirty="0" smtClean="0"/>
              <a:t>Сеть </a:t>
            </a:r>
            <a:r>
              <a:rPr lang="ru-RU" sz="2800" dirty="0" smtClean="0"/>
              <a:t>учится выделять важные признаки даже при изменениях освещенности, снижая риск переобучения на специфический свет.</a:t>
            </a:r>
          </a:p>
          <a:p>
            <a:pPr>
              <a:buNone/>
            </a:pP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45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Аугментация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sz="2800" dirty="0" smtClean="0"/>
              <a:t>3. Добавление шума, размытие</a:t>
            </a:r>
          </a:p>
          <a:p>
            <a:pPr>
              <a:buNone/>
            </a:pPr>
            <a:r>
              <a:rPr lang="ru-RU" sz="2800" dirty="0" smtClean="0"/>
              <a:t>К </a:t>
            </a:r>
            <a:r>
              <a:rPr lang="ru-RU" sz="2800" dirty="0" smtClean="0"/>
              <a:t>значениям пикселей добавляют случайное значение, имитируя цифровые и сенсорные артефакты.</a:t>
            </a:r>
          </a:p>
          <a:p>
            <a:r>
              <a:rPr lang="ru-RU" sz="2800" dirty="0" smtClean="0"/>
              <a:t>Пример: </a:t>
            </a:r>
            <a:r>
              <a:rPr lang="ru-RU" sz="2800" dirty="0" err="1" smtClean="0"/>
              <a:t>A.GaussNoise</a:t>
            </a:r>
            <a:r>
              <a:rPr lang="ru-RU" sz="2800" dirty="0" smtClean="0"/>
              <a:t>(</a:t>
            </a:r>
            <a:r>
              <a:rPr lang="ru-RU" sz="2800" dirty="0" err="1" smtClean="0"/>
              <a:t>var_limit=</a:t>
            </a:r>
            <a:r>
              <a:rPr lang="ru-RU" sz="2800" dirty="0" smtClean="0"/>
              <a:t>(10.0, 50.0), p=0.5)</a:t>
            </a:r>
          </a:p>
          <a:p>
            <a:pPr>
              <a:buNone/>
            </a:pPr>
            <a:r>
              <a:rPr lang="ru-RU" sz="2800" dirty="0" smtClean="0"/>
              <a:t>Размытие (</a:t>
            </a:r>
            <a:r>
              <a:rPr lang="ru-RU" sz="2800" dirty="0" err="1" smtClean="0"/>
              <a:t>Blur</a:t>
            </a:r>
            <a:r>
              <a:rPr lang="ru-RU" sz="2800" dirty="0" smtClean="0"/>
              <a:t>):</a:t>
            </a:r>
          </a:p>
          <a:p>
            <a:r>
              <a:rPr lang="ru-RU" sz="2800" dirty="0" smtClean="0"/>
              <a:t>Применяется фильтр размытия (</a:t>
            </a:r>
            <a:r>
              <a:rPr lang="ru-RU" sz="2800" dirty="0" err="1" smtClean="0"/>
              <a:t>Gaussian</a:t>
            </a:r>
            <a:r>
              <a:rPr lang="ru-RU" sz="2800" dirty="0" smtClean="0"/>
              <a:t>, </a:t>
            </a:r>
            <a:r>
              <a:rPr lang="ru-RU" sz="2800" dirty="0" err="1" smtClean="0"/>
              <a:t>median</a:t>
            </a:r>
            <a:r>
              <a:rPr lang="ru-RU" sz="2800" dirty="0" smtClean="0"/>
              <a:t>, </a:t>
            </a:r>
            <a:r>
              <a:rPr lang="ru-RU" sz="2800" dirty="0" err="1" smtClean="0"/>
              <a:t>motion</a:t>
            </a:r>
            <a:r>
              <a:rPr lang="ru-RU" sz="2800" dirty="0" smtClean="0"/>
              <a:t> </a:t>
            </a:r>
            <a:r>
              <a:rPr lang="ru-RU" sz="2800" dirty="0" err="1" smtClean="0"/>
              <a:t>blur</a:t>
            </a:r>
            <a:r>
              <a:rPr lang="ru-RU" sz="2800" dirty="0" smtClean="0"/>
              <a:t>).</a:t>
            </a:r>
          </a:p>
          <a:p>
            <a:r>
              <a:rPr lang="ru-RU" sz="2800" dirty="0" smtClean="0"/>
              <a:t>Предназначено для имитации нечетких, </a:t>
            </a:r>
            <a:r>
              <a:rPr lang="ru-RU" sz="2800" dirty="0" err="1" smtClean="0"/>
              <a:t>дефокусированных</a:t>
            </a:r>
            <a:r>
              <a:rPr lang="ru-RU" sz="2800" dirty="0" smtClean="0"/>
              <a:t> снимков.</a:t>
            </a:r>
          </a:p>
          <a:p>
            <a:pPr>
              <a:buNone/>
            </a:pPr>
            <a:r>
              <a:rPr lang="ru-RU" sz="2800" dirty="0" smtClean="0"/>
              <a:t>Данные </a:t>
            </a:r>
            <a:r>
              <a:rPr lang="ru-RU" sz="2800" dirty="0" smtClean="0"/>
              <a:t>в реальных задачах часто содержат шум: пыль на объективе, помехи передачи, плохое освещение.</a:t>
            </a:r>
          </a:p>
          <a:p>
            <a:pPr>
              <a:buNone/>
            </a:pPr>
            <a:r>
              <a:rPr lang="ru-RU" sz="2800" dirty="0" smtClean="0"/>
              <a:t>Модели, обученные с такими аугментациями, лучше справляются с реальными фото и техническими артефактами.</a:t>
            </a:r>
          </a:p>
          <a:p>
            <a:pPr>
              <a:buNone/>
            </a:pPr>
            <a:r>
              <a:rPr lang="ru-RU" sz="2800" dirty="0" smtClean="0"/>
              <a:t>Устойчивость </a:t>
            </a:r>
            <a:r>
              <a:rPr lang="ru-RU" sz="2800" dirty="0" smtClean="0"/>
              <a:t>к шуму и размытию уменьшает вероятность ошибок на неидеальных данных, расширяет область применения моделей.</a:t>
            </a:r>
          </a:p>
          <a:p>
            <a:pPr>
              <a:buNone/>
            </a:pP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46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Аугментация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ru-RU" sz="2800" dirty="0" smtClean="0"/>
              <a:t>4. Перевод в серый или сжатие JPEG</a:t>
            </a:r>
          </a:p>
          <a:p>
            <a:pPr>
              <a:buNone/>
            </a:pPr>
            <a:r>
              <a:rPr lang="ru-RU" sz="2800" dirty="0" smtClean="0"/>
              <a:t>Перевод в серый (</a:t>
            </a:r>
            <a:r>
              <a:rPr lang="ru-RU" sz="2800" dirty="0" err="1" smtClean="0"/>
              <a:t>ToGray</a:t>
            </a:r>
            <a:r>
              <a:rPr lang="ru-RU" sz="2800" dirty="0" smtClean="0"/>
              <a:t>/</a:t>
            </a:r>
            <a:r>
              <a:rPr lang="ru-RU" sz="2800" dirty="0" err="1" smtClean="0"/>
              <a:t>Grayscale</a:t>
            </a:r>
            <a:r>
              <a:rPr lang="ru-RU" sz="2800" dirty="0" smtClean="0"/>
              <a:t>):</a:t>
            </a:r>
          </a:p>
          <a:p>
            <a:r>
              <a:rPr lang="ru-RU" sz="2800" dirty="0" smtClean="0"/>
              <a:t>Изображение конвертируется из цветного в одноканальное (градации серого).</a:t>
            </a:r>
          </a:p>
          <a:p>
            <a:r>
              <a:rPr lang="ru-RU" sz="2800" dirty="0" smtClean="0"/>
              <a:t>Сеть учится игнорировать цветовую составляющую, работать только с формой, текстурой и интенсивностью.</a:t>
            </a:r>
          </a:p>
          <a:p>
            <a:r>
              <a:rPr lang="ru-RU" sz="2800" dirty="0" smtClean="0"/>
              <a:t>В </a:t>
            </a:r>
            <a:r>
              <a:rPr lang="ru-RU" sz="2800" dirty="0" smtClean="0"/>
              <a:t>медицинских и промышленных задачах (рентген, микроскопия) часто встречаются черно-белые изображения.</a:t>
            </a:r>
          </a:p>
          <a:p>
            <a:r>
              <a:rPr lang="ru-RU" sz="2800" dirty="0" smtClean="0"/>
              <a:t>В </a:t>
            </a:r>
            <a:r>
              <a:rPr lang="ru-RU" sz="2800" dirty="0" err="1" smtClean="0"/>
              <a:t>albumentations</a:t>
            </a:r>
            <a:r>
              <a:rPr lang="ru-RU" sz="2800" dirty="0" smtClean="0"/>
              <a:t>: </a:t>
            </a:r>
            <a:r>
              <a:rPr lang="ru-RU" sz="2800" dirty="0" err="1" smtClean="0"/>
              <a:t>A.ToGray</a:t>
            </a:r>
            <a:r>
              <a:rPr lang="ru-RU" sz="2800" dirty="0" smtClean="0"/>
              <a:t>(p=0.3)</a:t>
            </a:r>
          </a:p>
          <a:p>
            <a:pPr>
              <a:buNone/>
            </a:pPr>
            <a:r>
              <a:rPr lang="ru-RU" sz="2800" dirty="0" smtClean="0"/>
              <a:t>Сжатие JPEG (</a:t>
            </a:r>
            <a:r>
              <a:rPr lang="ru-RU" sz="2800" dirty="0" err="1" smtClean="0"/>
              <a:t>JPEGCompress</a:t>
            </a:r>
            <a:r>
              <a:rPr lang="ru-RU" sz="2800" dirty="0" smtClean="0"/>
              <a:t>):</a:t>
            </a:r>
          </a:p>
          <a:p>
            <a:r>
              <a:rPr lang="ru-RU" sz="2800" dirty="0" smtClean="0"/>
              <a:t>Имитация потери качества, свойственной сохранению картинок через lossy-алгоритмы (например, фото с </a:t>
            </a:r>
            <a:r>
              <a:rPr lang="ru-RU" sz="2800" dirty="0" err="1" smtClean="0"/>
              <a:t>мессенджеров</a:t>
            </a:r>
            <a:r>
              <a:rPr lang="ru-RU" sz="2800" dirty="0" smtClean="0"/>
              <a:t>).</a:t>
            </a:r>
            <a:endParaRPr lang="ru-RU" sz="2800" dirty="0" smtClean="0"/>
          </a:p>
          <a:p>
            <a:r>
              <a:rPr lang="ru-RU" sz="2800" dirty="0" smtClean="0"/>
              <a:t>Пример: </a:t>
            </a:r>
            <a:r>
              <a:rPr lang="ru-RU" sz="2800" dirty="0" err="1" smtClean="0"/>
              <a:t>A.JpegCompression</a:t>
            </a:r>
            <a:r>
              <a:rPr lang="ru-RU" sz="2800" dirty="0" smtClean="0"/>
              <a:t>(quality_lower=50, quality_upper=100, p=0.5)</a:t>
            </a:r>
          </a:p>
          <a:p>
            <a:pPr>
              <a:buNone/>
            </a:pPr>
            <a:r>
              <a:rPr lang="ru-RU" sz="2800" dirty="0" smtClean="0"/>
              <a:t>Позволяет </a:t>
            </a:r>
            <a:r>
              <a:rPr lang="ru-RU" sz="2800" dirty="0" smtClean="0"/>
              <a:t>делать модель устойчивой к низкому качеству, артефактам, помогает правильно классифицировать даже испорченные изображения.</a:t>
            </a:r>
          </a:p>
          <a:p>
            <a:pPr>
              <a:buNone/>
            </a:pP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47</a:t>
            </a:fld>
            <a:endParaRPr lang="ru-RU" noProof="0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Аугментация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71269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">
            <a:extLst>
              <a:ext uri="{FF2B5EF4-FFF2-40B4-BE49-F238E27FC236}">
                <a16:creationId xmlns:a16="http://schemas.microsoft.com/office/drawing/2014/main" xmlns="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Надпись 37" descr="Акцент для блока заголовка">
            <a:extLst>
              <a:ext uri="{FF2B5EF4-FFF2-40B4-BE49-F238E27FC236}">
                <a16:creationId xmlns:a16="http://schemas.microsoft.com/office/drawing/2014/main" xmlns="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5" name="Равнобедренный треугольник 34" descr="Тень для блока заголовка">
            <a:extLst>
              <a:ext uri="{FF2B5EF4-FFF2-40B4-BE49-F238E27FC236}">
                <a16:creationId xmlns:a16="http://schemas.microsoft.com/office/drawing/2014/main" xmlns="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2" name="Полилиния 5" descr="Сплошной контрастный блок">
            <a:extLst>
              <a:ext uri="{FF2B5EF4-FFF2-40B4-BE49-F238E27FC236}">
                <a16:creationId xmlns:a16="http://schemas.microsoft.com/office/drawing/2014/main" xmlns="" id="{85E0D4E1-E389-4671-B0E7-165A10A05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33" name="Полилиния 5" descr="Пустой контрастный блок">
            <a:extLst>
              <a:ext uri="{FF2B5EF4-FFF2-40B4-BE49-F238E27FC236}">
                <a16:creationId xmlns:a16="http://schemas.microsoft.com/office/drawing/2014/main" xmlns="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xmlns="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pic>
        <p:nvPicPr>
          <p:cNvPr id="8" name="Графический объект 7" descr="Пользователь">
            <a:extLst>
              <a:ext uri="{FF2B5EF4-FFF2-40B4-BE49-F238E27FC236}">
                <a16:creationId xmlns:a16="http://schemas.microsoft.com/office/drawing/2014/main" xmlns="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sz="1800" dirty="0" smtClean="0"/>
              <a:t>Сергей Ткаченко</a:t>
            </a:r>
            <a:endParaRPr lang="ru-RU" sz="1800" dirty="0"/>
          </a:p>
        </p:txBody>
      </p:sp>
      <p:pic>
        <p:nvPicPr>
          <p:cNvPr id="9" name="Графический объект 8" descr="Конверт">
            <a:extLst>
              <a:ext uri="{FF2B5EF4-FFF2-40B4-BE49-F238E27FC236}">
                <a16:creationId xmlns:a16="http://schemas.microsoft.com/office/drawing/2014/main" xmlns="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8512" y="4253359"/>
            <a:ext cx="218900" cy="2189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4849" y="4246905"/>
            <a:ext cx="3521514" cy="288000"/>
          </a:xfrm>
        </p:spPr>
        <p:txBody>
          <a:bodyPr rtlCol="0"/>
          <a:lstStyle/>
          <a:p>
            <a:pPr rtl="0"/>
            <a:r>
              <a:rPr lang="en-US" sz="1800" dirty="0" err="1" smtClean="0"/>
              <a:t>SNTkachenko</a:t>
            </a:r>
            <a:r>
              <a:rPr lang="ru-RU" sz="1800" dirty="0" smtClean="0"/>
              <a:t>@</a:t>
            </a:r>
            <a:r>
              <a:rPr lang="en-US" sz="1800" dirty="0" err="1" smtClean="0"/>
              <a:t>kantiana</a:t>
            </a:r>
            <a:r>
              <a:rPr lang="ru-RU" sz="1800" dirty="0" smtClean="0"/>
              <a:t>.</a:t>
            </a:r>
            <a:r>
              <a:rPr lang="en-US" sz="1800" dirty="0" err="1" smtClean="0"/>
              <a:t>ru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xmlns="" val="415367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Нормализация: </a:t>
            </a:r>
            <a:r>
              <a:rPr lang="en-US" dirty="0" smtClean="0"/>
              <a:t>Covariate shift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smtClean="0"/>
              <a:t>В классическом машинном обучении — изменение распределения данных</a:t>
            </a:r>
          </a:p>
          <a:p>
            <a:pPr marL="514350" indent="-514350">
              <a:buNone/>
            </a:pPr>
            <a:r>
              <a:rPr lang="ru-RU" sz="2800" dirty="0" smtClean="0"/>
              <a:t>Много методов решения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adaptation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err="1" smtClean="0"/>
              <a:t>Domain</a:t>
            </a:r>
            <a:r>
              <a:rPr lang="ru-RU" sz="2800" dirty="0" smtClean="0"/>
              <a:t> </a:t>
            </a:r>
            <a:r>
              <a:rPr lang="ru-RU" sz="2800" dirty="0" err="1" smtClean="0"/>
              <a:t>adaptation</a:t>
            </a:r>
            <a:r>
              <a:rPr lang="ru-RU" sz="2800" dirty="0" smtClean="0"/>
              <a:t> — адаптация к новому «домену» (области данных). Если источник тренировочных данных и тест — это разные распределения, мы учим модель учитывать это с помощью специальных весов или архитектур. Например, при распознавании рукописного текста, обученного на латинице, модель адаптируют к рукописи на кириллице с помощью дополнительного обучения и аугментаций.</a:t>
            </a:r>
          </a:p>
          <a:p>
            <a:pPr>
              <a:buNone/>
            </a:pPr>
            <a:r>
              <a:rPr lang="ru-RU" sz="2800" dirty="0" smtClean="0"/>
              <a:t>Практический пример: сети для распознавания лиц, обученные на фото взрослых, могут плохо работать на фото детей, если не провести адаптацию.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adaptation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 marL="514350" indent="-514350">
              <a:buNone/>
            </a:pPr>
            <a:r>
              <a:rPr lang="ru-RU" sz="2800" dirty="0" smtClean="0"/>
              <a:t>Объекты по-разному распределены на обучении и на контроле</a:t>
            </a:r>
          </a:p>
          <a:p>
            <a:pPr marL="514350" indent="-514350">
              <a:buNone/>
            </a:pPr>
            <a:r>
              <a:rPr lang="ru-RU" sz="2800" dirty="0" smtClean="0"/>
              <a:t>Идея: взвешивать объекты при обучении </a:t>
            </a:r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endParaRPr lang="ru-RU" sz="2800" dirty="0" smtClean="0"/>
          </a:p>
          <a:p>
            <a:pPr marL="514350" indent="-514350">
              <a:buNone/>
            </a:pPr>
            <a:r>
              <a:rPr lang="ru-RU" sz="2800" dirty="0" smtClean="0"/>
              <a:t>Большие веса будем ставить объектам, которые похожи на объекты из тестовой выборки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7</a:t>
            </a:fld>
            <a:endParaRPr lang="ru-RU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711" y="2075793"/>
            <a:ext cx="4943475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covariate shift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32000" y="1039091"/>
            <a:ext cx="11328000" cy="5152159"/>
          </a:xfrm>
        </p:spPr>
        <p:txBody>
          <a:bodyPr/>
          <a:lstStyle/>
          <a:p>
            <a:pPr>
              <a:buNone/>
            </a:pPr>
            <a:r>
              <a:rPr lang="ru-RU" sz="2800" dirty="0" smtClean="0"/>
              <a:t>Внутри сети тоже возникает сдвиг распределения: каждый слой получает на вход результаты предыдущего, и если параметры этих слоев сильно меняются, последующий слой должен «переучиваться». Это называется </a:t>
            </a:r>
            <a:r>
              <a:rPr lang="ru-RU" sz="2800" dirty="0" err="1" smtClean="0"/>
              <a:t>internal</a:t>
            </a:r>
            <a:r>
              <a:rPr lang="ru-RU" sz="2800" dirty="0" smtClean="0"/>
              <a:t> </a:t>
            </a:r>
            <a:r>
              <a:rPr lang="ru-RU" sz="2800" dirty="0" err="1" smtClean="0"/>
              <a:t>covariate</a:t>
            </a:r>
            <a:r>
              <a:rPr lang="ru-RU" sz="2800" dirty="0" smtClean="0"/>
              <a:t> </a:t>
            </a:r>
            <a:r>
              <a:rPr lang="ru-RU" sz="2800" dirty="0" err="1" smtClean="0"/>
              <a:t>shift</a:t>
            </a:r>
            <a:r>
              <a:rPr lang="ru-RU" sz="2800" dirty="0" smtClean="0"/>
              <a:t>. Если входы слоев постоянно «плавают», то обучение становится нестабильным.</a:t>
            </a:r>
          </a:p>
          <a:p>
            <a:pPr>
              <a:buNone/>
            </a:pPr>
            <a:r>
              <a:rPr lang="ru-RU" sz="2800" dirty="0" smtClean="0"/>
              <a:t>Практический пример: если первые слои вашей сети начинают обучаться слишком быстро, последующие слои могут не успевать подстраиваться, что замедляет всю тренировку и ухудшает итоговое качество.</a:t>
            </a:r>
          </a:p>
          <a:p>
            <a:pPr marL="514350" indent="-51435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</a:t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covariate shift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9</a:t>
            </a:fld>
            <a:endParaRPr lang="ru-RU" noProof="0" dirty="0"/>
          </a:p>
        </p:txBody>
      </p:sp>
      <p:pic>
        <p:nvPicPr>
          <p:cNvPr id="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57350" y="1315244"/>
            <a:ext cx="88773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717503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_19716552_TF16411253.potx" id="{484AC4F0-DFB1-44B1-A48A-4A4E5B9BAE55}" vid="{642D7752-446B-4E16-8C1E-EACC99EB30B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6dc4bcd6-49db-4c07-9060-8acfc67cef9f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Геометрическая презентация</Template>
  <TotalTime>0</TotalTime>
  <Words>1004</Words>
  <Application>Microsoft Office PowerPoint</Application>
  <PresentationFormat>Произвольный</PresentationFormat>
  <Paragraphs>320</Paragraphs>
  <Slides>48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49" baseType="lpstr">
      <vt:lpstr>Тема Office</vt:lpstr>
      <vt:lpstr>Оптимизация в глубинном обучении  часть 3</vt:lpstr>
      <vt:lpstr>Нормализации</vt:lpstr>
      <vt:lpstr>Нормализация: Covariate shift</vt:lpstr>
      <vt:lpstr>Нормализация: Covariate shift</vt:lpstr>
      <vt:lpstr>Нормализация: Covariate shift</vt:lpstr>
      <vt:lpstr>Domain adaptation</vt:lpstr>
      <vt:lpstr>Domain adaptation</vt:lpstr>
      <vt:lpstr>Internal covariate shift</vt:lpstr>
      <vt:lpstr>Internal covariate shift</vt:lpstr>
      <vt:lpstr>Internal covariate shift Допустим веса первого слоя сильно поменялись после градиентного шага </vt:lpstr>
      <vt:lpstr>Преодоление internal covariate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Layer Normalization </vt:lpstr>
      <vt:lpstr>Layer Normalization </vt:lpstr>
      <vt:lpstr>Layer Normalization </vt:lpstr>
      <vt:lpstr>Layer Normalization </vt:lpstr>
      <vt:lpstr>Инициализации  </vt:lpstr>
      <vt:lpstr>Инициализация весов</vt:lpstr>
      <vt:lpstr>Инициализация весов</vt:lpstr>
      <vt:lpstr>Инициализация весов</vt:lpstr>
      <vt:lpstr>Инициализация весов</vt:lpstr>
      <vt:lpstr>Инициализация весов</vt:lpstr>
      <vt:lpstr>Инициализация весов</vt:lpstr>
      <vt:lpstr>Инициализация весов</vt:lpstr>
      <vt:lpstr>Инициализация весов</vt:lpstr>
      <vt:lpstr>Инициализация весов</vt:lpstr>
      <vt:lpstr>Инициализация весов</vt:lpstr>
      <vt:lpstr>Инициализация весов</vt:lpstr>
      <vt:lpstr>Аугментация</vt:lpstr>
      <vt:lpstr>Аугментация </vt:lpstr>
      <vt:lpstr>Аугментация </vt:lpstr>
      <vt:lpstr>Аугментация </vt:lpstr>
      <vt:lpstr>Аугментация </vt:lpstr>
      <vt:lpstr>Аугментация </vt:lpstr>
      <vt:lpstr>Аугментация </vt:lpstr>
      <vt:lpstr>Аугментация </vt:lpstr>
      <vt:lpstr>Аугментация </vt:lpstr>
      <vt:lpstr>Аугментация </vt:lpstr>
      <vt:lpstr>Спасибо за внимание!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2025-08-26T15:19:12Z</dcterms:created>
  <dcterms:modified xsi:type="dcterms:W3CDTF">2025-10-24T11:06:13Z</dcterms:modified>
</cp:coreProperties>
</file>